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20" r:id="rId1"/>
    <p:sldMasterId id="2147484832" r:id="rId2"/>
    <p:sldMasterId id="2147484904" r:id="rId3"/>
    <p:sldMasterId id="2147484946" r:id="rId4"/>
    <p:sldMasterId id="2147484958" r:id="rId5"/>
    <p:sldMasterId id="2147484970" r:id="rId6"/>
  </p:sldMasterIdLst>
  <p:sldIdLst>
    <p:sldId id="265" r:id="rId7"/>
    <p:sldId id="256" r:id="rId8"/>
    <p:sldId id="257" r:id="rId9"/>
    <p:sldId id="258" r:id="rId10"/>
    <p:sldId id="259" r:id="rId11"/>
    <p:sldId id="260" r:id="rId12"/>
    <p:sldId id="261" r:id="rId13"/>
    <p:sldId id="262"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64" r:id="rId30"/>
    <p:sldId id="26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F33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9" autoAdjust="0"/>
    <p:restoredTop sz="94291" autoAdjust="0"/>
  </p:normalViewPr>
  <p:slideViewPr>
    <p:cSldViewPr snapToGrid="0">
      <p:cViewPr varScale="1">
        <p:scale>
          <a:sx n="67" d="100"/>
          <a:sy n="67" d="100"/>
        </p:scale>
        <p:origin x="4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818AD-D98E-4E6B-B1C0-37D53BD4D2B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B39C1541-410B-4AB5-959E-CD22DE9306CB}">
      <dgm:prSet/>
      <dgm:spPr/>
      <dgm:t>
        <a:bodyPr/>
        <a:lstStyle/>
        <a:p>
          <a:r>
            <a:rPr lang="en-US" dirty="0">
              <a:latin typeface="Bauhaus 93" panose="04030905020B02020C02" pitchFamily="82" charset="0"/>
            </a:rPr>
            <a:t>WELCOME</a:t>
          </a:r>
          <a:endParaRPr lang="en-IN" dirty="0">
            <a:latin typeface="Bauhaus 93" panose="04030905020B02020C02" pitchFamily="82" charset="0"/>
          </a:endParaRPr>
        </a:p>
      </dgm:t>
    </dgm:pt>
    <dgm:pt modelId="{652644F1-7494-476C-B1B7-C03C920DD61F}" type="parTrans" cxnId="{73E724DC-3704-432F-99DD-591B4C636BC9}">
      <dgm:prSet/>
      <dgm:spPr/>
      <dgm:t>
        <a:bodyPr/>
        <a:lstStyle/>
        <a:p>
          <a:endParaRPr lang="en-IN"/>
        </a:p>
      </dgm:t>
    </dgm:pt>
    <dgm:pt modelId="{E007BF15-27D7-4569-9043-F191279683D8}" type="sibTrans" cxnId="{73E724DC-3704-432F-99DD-591B4C636BC9}">
      <dgm:prSet/>
      <dgm:spPr/>
      <dgm:t>
        <a:bodyPr/>
        <a:lstStyle/>
        <a:p>
          <a:endParaRPr lang="en-IN"/>
        </a:p>
      </dgm:t>
    </dgm:pt>
    <dgm:pt modelId="{82585EEE-6A26-4240-865D-0574C0035E7C}" type="pres">
      <dgm:prSet presAssocID="{88D818AD-D98E-4E6B-B1C0-37D53BD4D2BF}" presName="CompostProcess" presStyleCnt="0">
        <dgm:presLayoutVars>
          <dgm:dir/>
          <dgm:resizeHandles val="exact"/>
        </dgm:presLayoutVars>
      </dgm:prSet>
      <dgm:spPr/>
    </dgm:pt>
    <dgm:pt modelId="{9BDC54B3-C683-4652-99D2-06E45488682F}" type="pres">
      <dgm:prSet presAssocID="{88D818AD-D98E-4E6B-B1C0-37D53BD4D2BF}" presName="arrow" presStyleLbl="bgShp" presStyleIdx="0" presStyleCnt="1" custLinFactNeighborX="-2388" custLinFactNeighborY="-5789"/>
      <dgm:spPr/>
    </dgm:pt>
    <dgm:pt modelId="{F711F2EF-024E-425B-BED0-03845E85AE43}" type="pres">
      <dgm:prSet presAssocID="{88D818AD-D98E-4E6B-B1C0-37D53BD4D2BF}" presName="linearProcess" presStyleCnt="0"/>
      <dgm:spPr/>
    </dgm:pt>
    <dgm:pt modelId="{028F7B60-B3C6-4C3E-8E06-A2681455CDF7}" type="pres">
      <dgm:prSet presAssocID="{B39C1541-410B-4AB5-959E-CD22DE9306CB}" presName="textNode" presStyleLbl="node1" presStyleIdx="0" presStyleCnt="1" custScaleX="140668" custScaleY="81361" custLinFactNeighborX="-15655" custLinFactNeighborY="2539">
        <dgm:presLayoutVars>
          <dgm:bulletEnabled val="1"/>
        </dgm:presLayoutVars>
      </dgm:prSet>
      <dgm:spPr/>
    </dgm:pt>
  </dgm:ptLst>
  <dgm:cxnLst>
    <dgm:cxn modelId="{203D858E-A645-4E4C-B4D4-0B3D238A76EE}" type="presOf" srcId="{B39C1541-410B-4AB5-959E-CD22DE9306CB}" destId="{028F7B60-B3C6-4C3E-8E06-A2681455CDF7}" srcOrd="0" destOrd="0" presId="urn:microsoft.com/office/officeart/2005/8/layout/hProcess9"/>
    <dgm:cxn modelId="{EF3AE791-8AF6-4B28-843B-F55B233453FE}" type="presOf" srcId="{88D818AD-D98E-4E6B-B1C0-37D53BD4D2BF}" destId="{82585EEE-6A26-4240-865D-0574C0035E7C}" srcOrd="0" destOrd="0" presId="urn:microsoft.com/office/officeart/2005/8/layout/hProcess9"/>
    <dgm:cxn modelId="{73E724DC-3704-432F-99DD-591B4C636BC9}" srcId="{88D818AD-D98E-4E6B-B1C0-37D53BD4D2BF}" destId="{B39C1541-410B-4AB5-959E-CD22DE9306CB}" srcOrd="0" destOrd="0" parTransId="{652644F1-7494-476C-B1B7-C03C920DD61F}" sibTransId="{E007BF15-27D7-4569-9043-F191279683D8}"/>
    <dgm:cxn modelId="{4E4DF0AA-7624-4BBF-A348-D283AFC7B2B0}" type="presParOf" srcId="{82585EEE-6A26-4240-865D-0574C0035E7C}" destId="{9BDC54B3-C683-4652-99D2-06E45488682F}" srcOrd="0" destOrd="0" presId="urn:microsoft.com/office/officeart/2005/8/layout/hProcess9"/>
    <dgm:cxn modelId="{65A94388-C4CD-43C6-ACED-D6CB955C736B}" type="presParOf" srcId="{82585EEE-6A26-4240-865D-0574C0035E7C}" destId="{F711F2EF-024E-425B-BED0-03845E85AE43}" srcOrd="1" destOrd="0" presId="urn:microsoft.com/office/officeart/2005/8/layout/hProcess9"/>
    <dgm:cxn modelId="{5C9F168F-68D3-4999-B131-F6E2667495C8}" type="presParOf" srcId="{F711F2EF-024E-425B-BED0-03845E85AE43}" destId="{028F7B60-B3C6-4C3E-8E06-A2681455CDF7}"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C54B3-C683-4652-99D2-06E45488682F}">
      <dsp:nvSpPr>
        <dsp:cNvPr id="0" name=""/>
        <dsp:cNvSpPr/>
      </dsp:nvSpPr>
      <dsp:spPr>
        <a:xfrm>
          <a:off x="538615" y="0"/>
          <a:ext cx="8369410" cy="50358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F7B60-B3C6-4C3E-8E06-A2681455CDF7}">
      <dsp:nvSpPr>
        <dsp:cNvPr id="0" name=""/>
        <dsp:cNvSpPr/>
      </dsp:nvSpPr>
      <dsp:spPr>
        <a:xfrm>
          <a:off x="1457090" y="1749617"/>
          <a:ext cx="5670124" cy="16388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latin typeface="Bauhaus 93" panose="04030905020B02020C02" pitchFamily="82" charset="0"/>
            </a:rPr>
            <a:t>WELCOME</a:t>
          </a:r>
          <a:endParaRPr lang="en-IN" sz="6000" kern="1200" dirty="0">
            <a:latin typeface="Bauhaus 93" panose="04030905020B02020C02" pitchFamily="82" charset="0"/>
          </a:endParaRPr>
        </a:p>
      </dsp:txBody>
      <dsp:txXfrm>
        <a:off x="1537093" y="1829620"/>
        <a:ext cx="5510118" cy="147887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170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103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9114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976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9381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14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2590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3234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0626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9183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66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876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1035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898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890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798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10930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8450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944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610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45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34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29372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6638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802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7463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0700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889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3142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377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7683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16028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666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1901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143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4189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49324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962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118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8966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B71F-016F-4764-B50F-E285BC3FA1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03F84C-8044-4DEB-9FAE-9C0CA54E19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C05BAC-183E-43F1-812B-3AE3D56DC4AA}"/>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a:extLst>
              <a:ext uri="{FF2B5EF4-FFF2-40B4-BE49-F238E27FC236}">
                <a16:creationId xmlns:a16="http://schemas.microsoft.com/office/drawing/2014/main" id="{D7DF8D9A-C8DD-424A-95FA-CFE154D8C2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20C598-174C-4361-85EB-52E17B31D92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38438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2599-493B-40AF-B7CA-F1BA37FFB8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815701-E107-405D-97BE-6CA0D06DF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E1903F-9238-48EC-8C5F-84A202F8A70E}"/>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B66C817C-2BFE-4DDC-92CE-6F5F3C599A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4EAC0D-A9E8-4C77-A631-C74EE74F436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571154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B357-73A8-4710-98D7-7E133BEE9F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0299BD-F666-45E7-861D-B6053FFE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FC3DD0-D056-42A2-A763-775233A0E09A}"/>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a:extLst>
              <a:ext uri="{FF2B5EF4-FFF2-40B4-BE49-F238E27FC236}">
                <a16:creationId xmlns:a16="http://schemas.microsoft.com/office/drawing/2014/main" id="{4F8F6A92-6942-413B-AB30-4DDB061411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6477DB-2380-4CD6-84BC-329F5F88BC1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9107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7599-409C-4FCF-96D7-3D497D448D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7F7554-5026-4A72-8C0E-F41604EEA6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857044-CBDE-4DE6-8A93-606CEEF8FC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233880-287C-4A6C-A0B5-1DB302E404EC}"/>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a:extLst>
              <a:ext uri="{FF2B5EF4-FFF2-40B4-BE49-F238E27FC236}">
                <a16:creationId xmlns:a16="http://schemas.microsoft.com/office/drawing/2014/main" id="{F28B52C3-4267-4C79-99C7-4A67817A2B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A07AA2-3F63-4D65-B07C-88EC5BF5D3C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154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1068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EE45-992C-47C2-B3DC-C98737F908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7B8F15-D2E0-44DB-B816-A3D472FD2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D79EA-747A-4E7A-866A-8ECDAAC7E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BC190F-8FCB-47C9-A77F-26973DCA5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618E0-638F-49DA-A81B-8F96ACED5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4BF13C-512B-4C55-86F2-2B0F5B0BEE88}"/>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a:extLst>
              <a:ext uri="{FF2B5EF4-FFF2-40B4-BE49-F238E27FC236}">
                <a16:creationId xmlns:a16="http://schemas.microsoft.com/office/drawing/2014/main" id="{2DD8BCE9-26CD-4F6C-AB2A-61DB35AC6D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4332CF1-3CF0-47CB-AF26-2A8D3D29438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4092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6C58-0CE9-4CCF-9A7B-E61CB8B0D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B8759E-852F-4089-B9A7-16678FA32275}"/>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a:extLst>
              <a:ext uri="{FF2B5EF4-FFF2-40B4-BE49-F238E27FC236}">
                <a16:creationId xmlns:a16="http://schemas.microsoft.com/office/drawing/2014/main" id="{4879F786-398A-4009-81C6-DB2B97AC966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4AAEB3-CC59-4FCE-B12C-F75C04C199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1868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02AC6-013C-43B1-BB17-810732AD90C8}"/>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a:extLst>
              <a:ext uri="{FF2B5EF4-FFF2-40B4-BE49-F238E27FC236}">
                <a16:creationId xmlns:a16="http://schemas.microsoft.com/office/drawing/2014/main" id="{4BE64112-D19F-4099-BF79-CF3392D9B9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DA957C9-8885-49DA-AE0B-EA1F4987191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89105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9B6C-60D8-47B4-8560-1BEC80C29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AE3CE1-0BA7-4194-9E6E-AD9A71494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B60DC9-7871-4FF7-BA25-971CE60D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036CA-F33C-43F5-AF9E-35BC6041ABCB}"/>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a:extLst>
              <a:ext uri="{FF2B5EF4-FFF2-40B4-BE49-F238E27FC236}">
                <a16:creationId xmlns:a16="http://schemas.microsoft.com/office/drawing/2014/main" id="{424CCDCD-999A-4E0F-828C-25AF82584C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902557-87E1-4CE2-A572-61D0F0EC0D4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96810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E08B-F6D1-4379-9456-618826477C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E6A675-45D1-4FB7-9558-15E05F0811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C6D979-5827-40F2-9E34-8AAECDC62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89A52-F21D-4CAA-9681-90DE9BEA6E3F}"/>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6" name="Footer Placeholder 5">
            <a:extLst>
              <a:ext uri="{FF2B5EF4-FFF2-40B4-BE49-F238E27FC236}">
                <a16:creationId xmlns:a16="http://schemas.microsoft.com/office/drawing/2014/main" id="{A207CF3C-8060-4942-B8D6-427F25755B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15C388-05AE-4728-8F45-009F310FF0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7236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5793-FA16-4495-8726-9AE5C7701B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C3879D-CD27-4888-B82E-9BC33B3DB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7823A6-9BE7-4B66-91A4-8E38C3445C3F}"/>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51DD1890-4C39-4B93-B2A7-979DD6BE68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1ED5FA-2CDA-4F29-A791-878D9527717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93625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DBB44-6887-4758-87C9-883FFD7A41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31D805-C342-46BB-986D-06C945C51C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50C57F-2489-4BFC-864C-8BE1A32E85BF}"/>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4C1D3A90-5C04-4086-941F-9593D14BFB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F67E7B-87E2-40FD-BEA5-28996710BFA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9192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B71F-016F-4764-B50F-E285BC3FA1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03F84C-8044-4DEB-9FAE-9C0CA54E19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C05BAC-183E-43F1-812B-3AE3D56DC4AA}"/>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a:extLst>
              <a:ext uri="{FF2B5EF4-FFF2-40B4-BE49-F238E27FC236}">
                <a16:creationId xmlns:a16="http://schemas.microsoft.com/office/drawing/2014/main" id="{D7DF8D9A-C8DD-424A-95FA-CFE154D8C2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20C598-174C-4361-85EB-52E17B31D92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5888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2599-493B-40AF-B7CA-F1BA37FFB8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815701-E107-405D-97BE-6CA0D06DF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E1903F-9238-48EC-8C5F-84A202F8A70E}"/>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B66C817C-2BFE-4DDC-92CE-6F5F3C599A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4EAC0D-A9E8-4C77-A631-C74EE74F436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662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B357-73A8-4710-98D7-7E133BEE9F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0299BD-F666-45E7-861D-B6053FFE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FC3DD0-D056-42A2-A763-775233A0E09A}"/>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5" name="Footer Placeholder 4">
            <a:extLst>
              <a:ext uri="{FF2B5EF4-FFF2-40B4-BE49-F238E27FC236}">
                <a16:creationId xmlns:a16="http://schemas.microsoft.com/office/drawing/2014/main" id="{4F8F6A92-6942-413B-AB30-4DDB061411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6477DB-2380-4CD6-84BC-329F5F88BC1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09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79593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7599-409C-4FCF-96D7-3D497D448D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7F7554-5026-4A72-8C0E-F41604EEA6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857044-CBDE-4DE6-8A93-606CEEF8FC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233880-287C-4A6C-A0B5-1DB302E404EC}"/>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a:extLst>
              <a:ext uri="{FF2B5EF4-FFF2-40B4-BE49-F238E27FC236}">
                <a16:creationId xmlns:a16="http://schemas.microsoft.com/office/drawing/2014/main" id="{F28B52C3-4267-4C79-99C7-4A67817A2B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A07AA2-3F63-4D65-B07C-88EC5BF5D3C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605699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EE45-992C-47C2-B3DC-C98737F908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7B8F15-D2E0-44DB-B816-A3D472FD2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D79EA-747A-4E7A-866A-8ECDAAC7E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BC190F-8FCB-47C9-A77F-26973DCA5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618E0-638F-49DA-A81B-8F96ACED5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4BF13C-512B-4C55-86F2-2B0F5B0BEE88}"/>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a:extLst>
              <a:ext uri="{FF2B5EF4-FFF2-40B4-BE49-F238E27FC236}">
                <a16:creationId xmlns:a16="http://schemas.microsoft.com/office/drawing/2014/main" id="{2DD8BCE9-26CD-4F6C-AB2A-61DB35AC6D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4332CF1-3CF0-47CB-AF26-2A8D3D29438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8940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6C58-0CE9-4CCF-9A7B-E61CB8B0D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B8759E-852F-4089-B9A7-16678FA32275}"/>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a:extLst>
              <a:ext uri="{FF2B5EF4-FFF2-40B4-BE49-F238E27FC236}">
                <a16:creationId xmlns:a16="http://schemas.microsoft.com/office/drawing/2014/main" id="{4879F786-398A-4009-81C6-DB2B97AC966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4AAEB3-CC59-4FCE-B12C-F75C04C199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65232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02AC6-013C-43B1-BB17-810732AD90C8}"/>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a:extLst>
              <a:ext uri="{FF2B5EF4-FFF2-40B4-BE49-F238E27FC236}">
                <a16:creationId xmlns:a16="http://schemas.microsoft.com/office/drawing/2014/main" id="{4BE64112-D19F-4099-BF79-CF3392D9B9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DA957C9-8885-49DA-AE0B-EA1F4987191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83659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9B6C-60D8-47B4-8560-1BEC80C29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AE3CE1-0BA7-4194-9E6E-AD9A71494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B60DC9-7871-4FF7-BA25-971CE60D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036CA-F33C-43F5-AF9E-35BC6041ABCB}"/>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a:extLst>
              <a:ext uri="{FF2B5EF4-FFF2-40B4-BE49-F238E27FC236}">
                <a16:creationId xmlns:a16="http://schemas.microsoft.com/office/drawing/2014/main" id="{424CCDCD-999A-4E0F-828C-25AF82584C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902557-87E1-4CE2-A572-61D0F0EC0D4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1906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E08B-F6D1-4379-9456-618826477C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E6A675-45D1-4FB7-9558-15E05F0811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C6D979-5827-40F2-9E34-8AAECDC62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89A52-F21D-4CAA-9681-90DE9BEA6E3F}"/>
              </a:ext>
            </a:extLst>
          </p:cNvPr>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6" name="Footer Placeholder 5">
            <a:extLst>
              <a:ext uri="{FF2B5EF4-FFF2-40B4-BE49-F238E27FC236}">
                <a16:creationId xmlns:a16="http://schemas.microsoft.com/office/drawing/2014/main" id="{A207CF3C-8060-4942-B8D6-427F25755B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15C388-05AE-4728-8F45-009F310FF07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78690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5793-FA16-4495-8726-9AE5C7701B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C3879D-CD27-4888-B82E-9BC33B3DB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7823A6-9BE7-4B66-91A4-8E38C3445C3F}"/>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51DD1890-4C39-4B93-B2A7-979DD6BE68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1ED5FA-2CDA-4F29-A791-878D9527717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680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DBB44-6887-4758-87C9-883FFD7A41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31D805-C342-46BB-986D-06C945C51C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50C57F-2489-4BFC-864C-8BE1A32E85BF}"/>
              </a:ext>
            </a:extLst>
          </p:cNvPr>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4C1D3A90-5C04-4086-941F-9593D14BFB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F67E7B-87E2-40FD-BEA5-28996710BFA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76203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236114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2109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25171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33489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75948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74184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2565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02926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55983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8/25/2023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3863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50669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444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802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8/25/2023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928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8.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7.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598113"/>
      </p:ext>
    </p:extLst>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87210114"/>
      </p:ext>
    </p:extLst>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18048029"/>
      </p:ext>
    </p:extLst>
  </p:cSld>
  <p:clrMap bg1="lt1" tx1="dk1" bg2="lt2" tx2="dk2" accent1="accent1" accent2="accent2" accent3="accent3" accent4="accent4" accent5="accent5" accent6="accent6" hlink="hlink" folHlink="folHlink"/>
  <p:sldLayoutIdLst>
    <p:sldLayoutId id="2147484905" r:id="rId1"/>
    <p:sldLayoutId id="2147484906" r:id="rId2"/>
    <p:sldLayoutId id="2147484907" r:id="rId3"/>
    <p:sldLayoutId id="2147484908" r:id="rId4"/>
    <p:sldLayoutId id="2147484909" r:id="rId5"/>
    <p:sldLayoutId id="2147484910" r:id="rId6"/>
    <p:sldLayoutId id="2147484911" r:id="rId7"/>
    <p:sldLayoutId id="2147484912" r:id="rId8"/>
    <p:sldLayoutId id="2147484913" r:id="rId9"/>
    <p:sldLayoutId id="2147484914" r:id="rId10"/>
    <p:sldLayoutId id="2147484915" r:id="rId11"/>
    <p:sldLayoutId id="2147484916" r:id="rId12"/>
    <p:sldLayoutId id="2147484917" r:id="rId13"/>
    <p:sldLayoutId id="2147484918" r:id="rId14"/>
    <p:sldLayoutId id="2147484919" r:id="rId15"/>
    <p:sldLayoutId id="2147484920" r:id="rId16"/>
    <p:sldLayoutId id="214748492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366DA-0926-446B-82E2-1458D9F753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8DF0B1-9666-4B8E-9A6F-7BC16066F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B6041-BE22-4508-A549-48F30F3B9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3FD0282F-236D-4345-B416-B26961A03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7055ABD-42B5-4385-B972-A3970494D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178158"/>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366DA-0926-446B-82E2-1458D9F753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8DF0B1-9666-4B8E-9A6F-7BC16066F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B6041-BE22-4508-A549-48F30F3B9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8/25/2023</a:t>
            </a:fld>
            <a:endParaRPr lang="en-US" dirty="0"/>
          </a:p>
        </p:txBody>
      </p:sp>
      <p:sp>
        <p:nvSpPr>
          <p:cNvPr id="5" name="Footer Placeholder 4">
            <a:extLst>
              <a:ext uri="{FF2B5EF4-FFF2-40B4-BE49-F238E27FC236}">
                <a16:creationId xmlns:a16="http://schemas.microsoft.com/office/drawing/2014/main" id="{3FD0282F-236D-4345-B416-B26961A03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7055ABD-42B5-4385-B972-A3970494D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0892623"/>
      </p:ext>
    </p:extLst>
  </p:cSld>
  <p:clrMap bg1="lt1" tx1="dk1" bg2="lt2" tx2="dk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8/25/2023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6150972"/>
      </p:ext>
    </p:extLst>
  </p:cSld>
  <p:clrMap bg1="lt1" tx1="dk1" bg2="lt2" tx2="dk2" accent1="accent1" accent2="accent2" accent3="accent3" accent4="accent4" accent5="accent5" accent6="accent6" hlink="hlink" folHlink="folHlink"/>
  <p:sldLayoutIdLst>
    <p:sldLayoutId id="2147484971" r:id="rId1"/>
    <p:sldLayoutId id="2147484972" r:id="rId2"/>
    <p:sldLayoutId id="2147484973" r:id="rId3"/>
    <p:sldLayoutId id="2147484974" r:id="rId4"/>
    <p:sldLayoutId id="2147484975" r:id="rId5"/>
    <p:sldLayoutId id="2147484976" r:id="rId6"/>
    <p:sldLayoutId id="2147484977" r:id="rId7"/>
    <p:sldLayoutId id="2147484978" r:id="rId8"/>
    <p:sldLayoutId id="2147484979" r:id="rId9"/>
    <p:sldLayoutId id="2147484980" r:id="rId10"/>
    <p:sldLayoutId id="214748498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83025-8ADE-4E69-9101-0D77997A6260}"/>
              </a:ext>
            </a:extLst>
          </p:cNvPr>
          <p:cNvSpPr>
            <a:spLocks noGrp="1"/>
          </p:cNvSpPr>
          <p:nvPr>
            <p:ph idx="1"/>
          </p:nvPr>
        </p:nvSpPr>
        <p:spPr>
          <a:xfrm>
            <a:off x="1451579" y="318052"/>
            <a:ext cx="9603275" cy="5721211"/>
          </a:xfrm>
        </p:spPr>
        <p:txBody>
          <a:bodyPr>
            <a:normAutofit/>
          </a:bodyPr>
          <a:lstStyle/>
          <a:p>
            <a:pPr marL="0" indent="0">
              <a:buNone/>
            </a:pPr>
            <a:endParaRPr lang="en-IN" sz="7200" b="1" dirty="0">
              <a:solidFill>
                <a:schemeClr val="tx1">
                  <a:lumMod val="85000"/>
                  <a:lumOff val="15000"/>
                </a:schemeClr>
              </a:solidFill>
              <a:latin typeface="Algerian" panose="04020705040A02060702" pitchFamily="82" charset="0"/>
            </a:endParaRPr>
          </a:p>
        </p:txBody>
      </p:sp>
      <p:pic>
        <p:nvPicPr>
          <p:cNvPr id="5" name="Picture 4">
            <a:extLst>
              <a:ext uri="{FF2B5EF4-FFF2-40B4-BE49-F238E27FC236}">
                <a16:creationId xmlns:a16="http://schemas.microsoft.com/office/drawing/2014/main" id="{A74AAD36-E8DD-417B-99B6-6265591511C9}"/>
              </a:ext>
            </a:extLst>
          </p:cNvPr>
          <p:cNvPicPr>
            <a:picLocks noChangeAspect="1"/>
          </p:cNvPicPr>
          <p:nvPr/>
        </p:nvPicPr>
        <p:blipFill>
          <a:blip r:embed="rId2"/>
          <a:stretch>
            <a:fillRect/>
          </a:stretch>
        </p:blipFill>
        <p:spPr>
          <a:xfrm>
            <a:off x="0" y="1"/>
            <a:ext cx="12192000" cy="6857999"/>
          </a:xfrm>
          <a:prstGeom prst="rect">
            <a:avLst/>
          </a:prstGeom>
        </p:spPr>
      </p:pic>
      <p:graphicFrame>
        <p:nvGraphicFramePr>
          <p:cNvPr id="8" name="Diagram 7">
            <a:extLst>
              <a:ext uri="{FF2B5EF4-FFF2-40B4-BE49-F238E27FC236}">
                <a16:creationId xmlns:a16="http://schemas.microsoft.com/office/drawing/2014/main" id="{1F5F6C16-F971-4AB2-8586-A5F2987B0D73}"/>
              </a:ext>
            </a:extLst>
          </p:cNvPr>
          <p:cNvGraphicFramePr/>
          <p:nvPr>
            <p:extLst>
              <p:ext uri="{D42A27DB-BD31-4B8C-83A1-F6EECF244321}">
                <p14:modId xmlns:p14="http://schemas.microsoft.com/office/powerpoint/2010/main" val="3673834547"/>
              </p:ext>
            </p:extLst>
          </p:nvPr>
        </p:nvGraphicFramePr>
        <p:xfrm>
          <a:off x="2146852" y="609600"/>
          <a:ext cx="9846365" cy="5035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798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BDAA66-7445-4698-BDF6-65E39B81C53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1878" y="622852"/>
            <a:ext cx="10548732" cy="5552662"/>
          </a:xfrm>
          <a:prstGeom prst="rect">
            <a:avLst/>
          </a:prstGeom>
          <a:ln w="228600" cap="sq" cmpd="thickThin">
            <a:solidFill>
              <a:srgbClr val="000000"/>
            </a:solidFill>
            <a:prstDash val="solid"/>
            <a:miter lim="800000"/>
            <a:headEnd/>
            <a:tailEnd/>
          </a:ln>
          <a:effectLst>
            <a:innerShdw blurRad="76200">
              <a:srgbClr val="000000"/>
            </a:innerShdw>
          </a:effectLst>
        </p:spPr>
      </p:pic>
    </p:spTree>
    <p:extLst>
      <p:ext uri="{BB962C8B-B14F-4D97-AF65-F5344CB8AC3E}">
        <p14:creationId xmlns:p14="http://schemas.microsoft.com/office/powerpoint/2010/main" val="3587264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5DDBAF-0A0C-4621-800C-005A141F173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1879" y="742122"/>
            <a:ext cx="10535478" cy="5446643"/>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6" name="TextBox 5">
            <a:extLst>
              <a:ext uri="{FF2B5EF4-FFF2-40B4-BE49-F238E27FC236}">
                <a16:creationId xmlns:a16="http://schemas.microsoft.com/office/drawing/2014/main" id="{2708C983-8889-4205-8680-7E565FA0DA21}"/>
              </a:ext>
            </a:extLst>
          </p:cNvPr>
          <p:cNvSpPr txBox="1"/>
          <p:nvPr/>
        </p:nvSpPr>
        <p:spPr>
          <a:xfrm>
            <a:off x="8719929" y="3570596"/>
            <a:ext cx="752061" cy="338554"/>
          </a:xfrm>
          <a:prstGeom prst="rect">
            <a:avLst/>
          </a:prstGeom>
          <a:noFill/>
        </p:spPr>
        <p:txBody>
          <a:bodyPr wrap="square" rtlCol="0">
            <a:spAutoFit/>
          </a:bodyPr>
          <a:lstStyle/>
          <a:p>
            <a:r>
              <a:rPr lang="en-US" sz="1600" dirty="0"/>
              <a:t>DB</a:t>
            </a:r>
            <a:endParaRPr lang="en-IN" sz="1600" dirty="0"/>
          </a:p>
        </p:txBody>
      </p:sp>
      <p:sp>
        <p:nvSpPr>
          <p:cNvPr id="7" name="TextBox 6">
            <a:extLst>
              <a:ext uri="{FF2B5EF4-FFF2-40B4-BE49-F238E27FC236}">
                <a16:creationId xmlns:a16="http://schemas.microsoft.com/office/drawing/2014/main" id="{C8AF7AEB-4F8D-4B3C-AB20-20C84E9FB71C}"/>
              </a:ext>
            </a:extLst>
          </p:cNvPr>
          <p:cNvSpPr txBox="1"/>
          <p:nvPr/>
        </p:nvSpPr>
        <p:spPr>
          <a:xfrm>
            <a:off x="8719929" y="2292625"/>
            <a:ext cx="950846" cy="338555"/>
          </a:xfrm>
          <a:prstGeom prst="rect">
            <a:avLst/>
          </a:prstGeom>
          <a:noFill/>
        </p:spPr>
        <p:txBody>
          <a:bodyPr wrap="square" rtlCol="0">
            <a:spAutoFit/>
          </a:bodyPr>
          <a:lstStyle/>
          <a:p>
            <a:r>
              <a:rPr lang="en-US" sz="1600" dirty="0"/>
              <a:t>DB</a:t>
            </a:r>
            <a:endParaRPr lang="en-IN" sz="1600" dirty="0"/>
          </a:p>
        </p:txBody>
      </p:sp>
    </p:spTree>
    <p:extLst>
      <p:ext uri="{BB962C8B-B14F-4D97-AF65-F5344CB8AC3E}">
        <p14:creationId xmlns:p14="http://schemas.microsoft.com/office/powerpoint/2010/main" val="960344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2C7AE0-7FBC-4D80-A87B-27E9A5D82EF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339" y="516836"/>
            <a:ext cx="10999304" cy="5738190"/>
          </a:xfrm>
          <a:prstGeom prst="rect">
            <a:avLst/>
          </a:prstGeom>
          <a:ln w="228600" cap="sq" cmpd="thickThin">
            <a:solidFill>
              <a:srgbClr val="000000"/>
            </a:solidFill>
            <a:prstDash val="solid"/>
            <a:miter lim="800000"/>
            <a:headEnd/>
            <a:tailEnd/>
          </a:ln>
          <a:effectLst>
            <a:innerShdw blurRad="76200">
              <a:srgbClr val="000000"/>
            </a:innerShdw>
          </a:effectLst>
        </p:spPr>
      </p:pic>
    </p:spTree>
    <p:extLst>
      <p:ext uri="{BB962C8B-B14F-4D97-AF65-F5344CB8AC3E}">
        <p14:creationId xmlns:p14="http://schemas.microsoft.com/office/powerpoint/2010/main" val="303554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F935484-271D-4C95-91BD-04D1B1E16322}"/>
              </a:ext>
            </a:extLst>
          </p:cNvPr>
          <p:cNvPicPr>
            <a:picLocks noGrp="1"/>
          </p:cNvPicPr>
          <p:nvPr>
            <p:ph idx="1"/>
          </p:nvPr>
        </p:nvPicPr>
        <p:blipFill>
          <a:blip r:embed="rId2"/>
          <a:srcRect/>
          <a:stretch>
            <a:fillRect/>
          </a:stretch>
        </p:blipFill>
        <p:spPr bwMode="auto">
          <a:xfrm>
            <a:off x="1192694" y="255105"/>
            <a:ext cx="10376453" cy="6347791"/>
          </a:xfrm>
          <a:prstGeom prst="rect">
            <a:avLst/>
          </a:prstGeom>
          <a:noFill/>
          <a:ln w="9525">
            <a:noFill/>
            <a:miter lim="800000"/>
            <a:headEnd/>
            <a:tailEnd/>
          </a:ln>
        </p:spPr>
      </p:pic>
      <p:sp>
        <p:nvSpPr>
          <p:cNvPr id="8" name="TextBox 7">
            <a:extLst>
              <a:ext uri="{FF2B5EF4-FFF2-40B4-BE49-F238E27FC236}">
                <a16:creationId xmlns:a16="http://schemas.microsoft.com/office/drawing/2014/main" id="{57B7532D-4CFA-4FAD-AE63-2019FA0E8382}"/>
              </a:ext>
            </a:extLst>
          </p:cNvPr>
          <p:cNvSpPr txBox="1"/>
          <p:nvPr/>
        </p:nvSpPr>
        <p:spPr>
          <a:xfrm>
            <a:off x="66260" y="255104"/>
            <a:ext cx="2252869"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ER Diagram</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52790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4434B-D017-4DAF-8F4B-1E1AF6A3CB51}"/>
              </a:ext>
            </a:extLst>
          </p:cNvPr>
          <p:cNvPicPr/>
          <p:nvPr/>
        </p:nvPicPr>
        <p:blipFill>
          <a:blip r:embed="rId2"/>
          <a:srcRect/>
          <a:stretch>
            <a:fillRect/>
          </a:stretch>
        </p:blipFill>
        <p:spPr bwMode="auto">
          <a:xfrm>
            <a:off x="821552" y="1116799"/>
            <a:ext cx="8282692" cy="1805304"/>
          </a:xfrm>
          <a:prstGeom prst="rect">
            <a:avLst/>
          </a:prstGeom>
          <a:noFill/>
          <a:ln w="9525">
            <a:noFill/>
            <a:miter lim="800000"/>
            <a:headEnd/>
            <a:tailEnd/>
          </a:ln>
        </p:spPr>
      </p:pic>
      <p:pic>
        <p:nvPicPr>
          <p:cNvPr id="5" name="Picture 4">
            <a:extLst>
              <a:ext uri="{FF2B5EF4-FFF2-40B4-BE49-F238E27FC236}">
                <a16:creationId xmlns:a16="http://schemas.microsoft.com/office/drawing/2014/main" id="{25F5550C-0E45-458C-847E-DBB2F5FA441B}"/>
              </a:ext>
            </a:extLst>
          </p:cNvPr>
          <p:cNvPicPr/>
          <p:nvPr/>
        </p:nvPicPr>
        <p:blipFill>
          <a:blip r:embed="rId3"/>
          <a:srcRect/>
          <a:stretch>
            <a:fillRect/>
          </a:stretch>
        </p:blipFill>
        <p:spPr bwMode="auto">
          <a:xfrm>
            <a:off x="821552" y="4055166"/>
            <a:ext cx="8136918" cy="2425148"/>
          </a:xfrm>
          <a:prstGeom prst="rect">
            <a:avLst/>
          </a:prstGeom>
          <a:noFill/>
          <a:ln w="9525">
            <a:noFill/>
            <a:miter lim="800000"/>
            <a:headEnd/>
            <a:tailEnd/>
          </a:ln>
        </p:spPr>
      </p:pic>
      <p:sp>
        <p:nvSpPr>
          <p:cNvPr id="6" name="TextBox 5">
            <a:extLst>
              <a:ext uri="{FF2B5EF4-FFF2-40B4-BE49-F238E27FC236}">
                <a16:creationId xmlns:a16="http://schemas.microsoft.com/office/drawing/2014/main" id="{6135DC51-5B36-4731-B8ED-56906FD39F52}"/>
              </a:ext>
            </a:extLst>
          </p:cNvPr>
          <p:cNvSpPr txBox="1"/>
          <p:nvPr/>
        </p:nvSpPr>
        <p:spPr>
          <a:xfrm>
            <a:off x="728787" y="377686"/>
            <a:ext cx="2027665"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Admin</a:t>
            </a:r>
            <a:endParaRPr lang="en-IN" sz="2400" b="1" dirty="0">
              <a:solidFill>
                <a:srgbClr val="002060"/>
              </a:solidFill>
              <a:latin typeface="Algerian" panose="04020705040A02060702" pitchFamily="82" charset="0"/>
            </a:endParaRPr>
          </a:p>
        </p:txBody>
      </p:sp>
      <p:sp>
        <p:nvSpPr>
          <p:cNvPr id="7" name="TextBox 6">
            <a:extLst>
              <a:ext uri="{FF2B5EF4-FFF2-40B4-BE49-F238E27FC236}">
                <a16:creationId xmlns:a16="http://schemas.microsoft.com/office/drawing/2014/main" id="{1BD94187-6C51-45D0-A9E5-67BE7B18664F}"/>
              </a:ext>
            </a:extLst>
          </p:cNvPr>
          <p:cNvSpPr txBox="1"/>
          <p:nvPr/>
        </p:nvSpPr>
        <p:spPr>
          <a:xfrm>
            <a:off x="728787" y="3257802"/>
            <a:ext cx="1391561"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Doctor</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89017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130C7-F682-451B-9075-D2EE43142018}"/>
              </a:ext>
            </a:extLst>
          </p:cNvPr>
          <p:cNvPicPr/>
          <p:nvPr/>
        </p:nvPicPr>
        <p:blipFill>
          <a:blip r:embed="rId2"/>
          <a:srcRect/>
          <a:stretch>
            <a:fillRect/>
          </a:stretch>
        </p:blipFill>
        <p:spPr bwMode="auto">
          <a:xfrm>
            <a:off x="976106" y="1630018"/>
            <a:ext cx="8618468" cy="4571999"/>
          </a:xfrm>
          <a:prstGeom prst="rect">
            <a:avLst/>
          </a:prstGeom>
          <a:noFill/>
          <a:ln w="9525">
            <a:noFill/>
            <a:miter lim="800000"/>
            <a:headEnd/>
            <a:tailEnd/>
          </a:ln>
        </p:spPr>
      </p:pic>
      <p:sp>
        <p:nvSpPr>
          <p:cNvPr id="6" name="TextBox 5">
            <a:extLst>
              <a:ext uri="{FF2B5EF4-FFF2-40B4-BE49-F238E27FC236}">
                <a16:creationId xmlns:a16="http://schemas.microsoft.com/office/drawing/2014/main" id="{DAF1C83A-6BF5-49D9-9A5F-47DC0C9AC664}"/>
              </a:ext>
            </a:extLst>
          </p:cNvPr>
          <p:cNvSpPr txBox="1"/>
          <p:nvPr/>
        </p:nvSpPr>
        <p:spPr>
          <a:xfrm>
            <a:off x="874643" y="801757"/>
            <a:ext cx="2504661"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Patient</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853325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CEC69B-12CE-4BF2-A392-71500B4D6E2E}"/>
              </a:ext>
            </a:extLst>
          </p:cNvPr>
          <p:cNvPicPr>
            <a:picLocks noGrp="1"/>
          </p:cNvPicPr>
          <p:nvPr>
            <p:ph idx="1"/>
          </p:nvPr>
        </p:nvPicPr>
        <p:blipFill>
          <a:blip r:embed="rId2"/>
          <a:srcRect/>
          <a:stretch>
            <a:fillRect/>
          </a:stretch>
        </p:blipFill>
        <p:spPr bwMode="auto">
          <a:xfrm>
            <a:off x="622852" y="1404730"/>
            <a:ext cx="10492409" cy="5022574"/>
          </a:xfrm>
          <a:prstGeom prst="rect">
            <a:avLst/>
          </a:prstGeom>
          <a:noFill/>
          <a:ln w="9525">
            <a:noFill/>
            <a:miter lim="800000"/>
            <a:headEnd/>
            <a:tailEnd/>
          </a:ln>
        </p:spPr>
      </p:pic>
      <p:sp>
        <p:nvSpPr>
          <p:cNvPr id="5" name="TextBox 4">
            <a:extLst>
              <a:ext uri="{FF2B5EF4-FFF2-40B4-BE49-F238E27FC236}">
                <a16:creationId xmlns:a16="http://schemas.microsoft.com/office/drawing/2014/main" id="{0E62893A-4DF2-476E-8927-FC57FF269FB0}"/>
              </a:ext>
            </a:extLst>
          </p:cNvPr>
          <p:cNvSpPr txBox="1"/>
          <p:nvPr/>
        </p:nvSpPr>
        <p:spPr>
          <a:xfrm>
            <a:off x="622852" y="596348"/>
            <a:ext cx="3949147"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Admin Home Page</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8991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F51AAB-E16D-4AC2-8308-562E9A107E30}"/>
              </a:ext>
            </a:extLst>
          </p:cNvPr>
          <p:cNvPicPr>
            <a:picLocks noGrp="1"/>
          </p:cNvPicPr>
          <p:nvPr>
            <p:ph idx="1"/>
          </p:nvPr>
        </p:nvPicPr>
        <p:blipFill>
          <a:blip r:embed="rId2"/>
          <a:srcRect/>
          <a:stretch>
            <a:fillRect/>
          </a:stretch>
        </p:blipFill>
        <p:spPr bwMode="auto">
          <a:xfrm>
            <a:off x="622853" y="1318593"/>
            <a:ext cx="10624930" cy="4969564"/>
          </a:xfrm>
          <a:prstGeom prst="rect">
            <a:avLst/>
          </a:prstGeom>
          <a:noFill/>
          <a:ln w="9525">
            <a:noFill/>
            <a:miter lim="800000"/>
            <a:headEnd/>
            <a:tailEnd/>
          </a:ln>
        </p:spPr>
      </p:pic>
      <p:sp>
        <p:nvSpPr>
          <p:cNvPr id="5" name="TextBox 4">
            <a:extLst>
              <a:ext uri="{FF2B5EF4-FFF2-40B4-BE49-F238E27FC236}">
                <a16:creationId xmlns:a16="http://schemas.microsoft.com/office/drawing/2014/main" id="{46304339-C0F4-4723-8ADA-0FD33CCA645A}"/>
              </a:ext>
            </a:extLst>
          </p:cNvPr>
          <p:cNvSpPr txBox="1"/>
          <p:nvPr/>
        </p:nvSpPr>
        <p:spPr>
          <a:xfrm>
            <a:off x="622853" y="569843"/>
            <a:ext cx="3551582"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Admin Login Page</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264483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0720DF-D40F-4980-88F0-8069F6CB23F8}"/>
              </a:ext>
            </a:extLst>
          </p:cNvPr>
          <p:cNvPicPr>
            <a:picLocks noGrp="1"/>
          </p:cNvPicPr>
          <p:nvPr>
            <p:ph idx="1"/>
          </p:nvPr>
        </p:nvPicPr>
        <p:blipFill>
          <a:blip r:embed="rId2"/>
          <a:srcRect/>
          <a:stretch>
            <a:fillRect/>
          </a:stretch>
        </p:blipFill>
        <p:spPr bwMode="auto">
          <a:xfrm>
            <a:off x="662608" y="1563757"/>
            <a:ext cx="10866783" cy="4863548"/>
          </a:xfrm>
          <a:prstGeom prst="rect">
            <a:avLst/>
          </a:prstGeom>
          <a:noFill/>
          <a:ln w="9525">
            <a:noFill/>
            <a:miter lim="800000"/>
            <a:headEnd/>
            <a:tailEnd/>
          </a:ln>
        </p:spPr>
      </p:pic>
      <p:sp>
        <p:nvSpPr>
          <p:cNvPr id="5" name="TextBox 4">
            <a:extLst>
              <a:ext uri="{FF2B5EF4-FFF2-40B4-BE49-F238E27FC236}">
                <a16:creationId xmlns:a16="http://schemas.microsoft.com/office/drawing/2014/main" id="{91D680EA-F6A6-48D5-A9E4-0D77E5156DB7}"/>
              </a:ext>
            </a:extLst>
          </p:cNvPr>
          <p:cNvSpPr txBox="1"/>
          <p:nvPr/>
        </p:nvSpPr>
        <p:spPr>
          <a:xfrm>
            <a:off x="848139" y="795130"/>
            <a:ext cx="3021496"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Admin Home Page</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211658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56C0A9-68AA-4CB0-AA9F-E894CC71FC1E}"/>
              </a:ext>
            </a:extLst>
          </p:cNvPr>
          <p:cNvPicPr>
            <a:picLocks noGrp="1"/>
          </p:cNvPicPr>
          <p:nvPr>
            <p:ph idx="1"/>
          </p:nvPr>
        </p:nvPicPr>
        <p:blipFill>
          <a:blip r:embed="rId2"/>
          <a:srcRect/>
          <a:stretch>
            <a:fillRect/>
          </a:stretch>
        </p:blipFill>
        <p:spPr bwMode="auto">
          <a:xfrm>
            <a:off x="655983" y="1325218"/>
            <a:ext cx="10880034" cy="4969565"/>
          </a:xfrm>
          <a:prstGeom prst="rect">
            <a:avLst/>
          </a:prstGeom>
          <a:noFill/>
          <a:ln w="9525">
            <a:noFill/>
            <a:miter lim="800000"/>
            <a:headEnd/>
            <a:tailEnd/>
          </a:ln>
        </p:spPr>
      </p:pic>
      <p:sp>
        <p:nvSpPr>
          <p:cNvPr id="5" name="TextBox 4">
            <a:extLst>
              <a:ext uri="{FF2B5EF4-FFF2-40B4-BE49-F238E27FC236}">
                <a16:creationId xmlns:a16="http://schemas.microsoft.com/office/drawing/2014/main" id="{C95EB1E1-8CE4-45D1-9662-4BEB157CFF0E}"/>
              </a:ext>
            </a:extLst>
          </p:cNvPr>
          <p:cNvSpPr txBox="1"/>
          <p:nvPr/>
        </p:nvSpPr>
        <p:spPr>
          <a:xfrm>
            <a:off x="655983" y="583096"/>
            <a:ext cx="4644887"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Doctor Login</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60579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49FAB0-111F-4301-BBF0-37B357680411}"/>
              </a:ext>
            </a:extLst>
          </p:cNvPr>
          <p:cNvSpPr>
            <a:spLocks noGrp="1"/>
          </p:cNvSpPr>
          <p:nvPr>
            <p:ph type="subTitle" idx="1"/>
          </p:nvPr>
        </p:nvSpPr>
        <p:spPr>
          <a:xfrm>
            <a:off x="1" y="323850"/>
            <a:ext cx="12091916" cy="5967769"/>
          </a:xfrm>
        </p:spPr>
        <p:txBody>
          <a:bodyPr>
            <a:normAutofit/>
          </a:bodyPr>
          <a:lstStyle/>
          <a:p>
            <a:pPr algn="ctr"/>
            <a:endParaRPr lang="en-US" sz="1900" b="1" dirty="0">
              <a:solidFill>
                <a:srgbClr val="002060"/>
              </a:solidFill>
              <a:latin typeface="Calibri" panose="020F0502020204030204" pitchFamily="34" charset="0"/>
              <a:cs typeface="Calibri" panose="020F0502020204030204" pitchFamily="34" charset="0"/>
            </a:endParaRPr>
          </a:p>
          <a:p>
            <a:pPr algn="ctr"/>
            <a:endParaRPr lang="en-US" sz="1900" b="1" dirty="0">
              <a:solidFill>
                <a:srgbClr val="002060"/>
              </a:solidFill>
              <a:latin typeface="Calibri" panose="020F0502020204030204" pitchFamily="34" charset="0"/>
              <a:cs typeface="Calibri" panose="020F0502020204030204" pitchFamily="34" charset="0"/>
            </a:endParaRPr>
          </a:p>
          <a:p>
            <a:pPr algn="ctr"/>
            <a:r>
              <a:rPr lang="en-US" sz="1900" b="1" dirty="0">
                <a:solidFill>
                  <a:srgbClr val="002060"/>
                </a:solidFill>
                <a:latin typeface="Calibri" panose="020F0502020204030204" pitchFamily="34" charset="0"/>
                <a:cs typeface="Calibri" panose="020F0502020204030204" pitchFamily="34" charset="0"/>
              </a:rPr>
              <a:t>A Project On</a:t>
            </a:r>
          </a:p>
          <a:p>
            <a:pPr algn="ctr"/>
            <a:r>
              <a:rPr lang="en-US" sz="8700" dirty="0">
                <a:solidFill>
                  <a:srgbClr val="FF0000"/>
                </a:solidFill>
                <a:latin typeface="Aharoni" panose="02010803020104030203" pitchFamily="2" charset="-79"/>
                <a:cs typeface="Aharoni" panose="02010803020104030203" pitchFamily="2" charset="-79"/>
              </a:rPr>
              <a:t> </a:t>
            </a:r>
            <a:r>
              <a:rPr lang="en-US" sz="4800" dirty="0">
                <a:solidFill>
                  <a:schemeClr val="accent6">
                    <a:lumMod val="50000"/>
                  </a:schemeClr>
                </a:solidFill>
                <a:latin typeface="Algerian" panose="04020705040A02060702" pitchFamily="82" charset="0"/>
                <a:cs typeface="Aharoni" panose="02010803020104030203" pitchFamily="2" charset="-79"/>
              </a:rPr>
              <a:t>HOSPITAL MANAGEMENT SYSTEM</a:t>
            </a:r>
            <a:r>
              <a:rPr lang="en-US" sz="4800" dirty="0">
                <a:solidFill>
                  <a:srgbClr val="FF0000"/>
                </a:solidFill>
                <a:latin typeface="Aharoni" panose="02010803020104030203" pitchFamily="2" charset="-79"/>
                <a:cs typeface="Aharoni" panose="02010803020104030203" pitchFamily="2" charset="-79"/>
              </a:rPr>
              <a:t> </a:t>
            </a:r>
            <a:r>
              <a:rPr lang="en-US" sz="3800" dirty="0">
                <a:solidFill>
                  <a:srgbClr val="FF0000"/>
                </a:solidFill>
                <a:latin typeface="Aharoni" panose="02010803020104030203" pitchFamily="2" charset="-79"/>
                <a:cs typeface="Aharoni" panose="02010803020104030203" pitchFamily="2" charset="-79"/>
              </a:rPr>
              <a:t>                                                                         </a:t>
            </a:r>
          </a:p>
          <a:p>
            <a:pPr algn="ctr"/>
            <a:r>
              <a:rPr lang="en-US" dirty="0">
                <a:solidFill>
                  <a:srgbClr val="FF0000"/>
                </a:solidFill>
                <a:latin typeface="Aharoni" panose="02010803020104030203" pitchFamily="2" charset="-79"/>
                <a:cs typeface="Aharoni" panose="02010803020104030203" pitchFamily="2" charset="-79"/>
              </a:rPr>
              <a:t>                                                                                 </a:t>
            </a:r>
          </a:p>
          <a:p>
            <a:pPr algn="ctr"/>
            <a:endParaRPr lang="en-US" dirty="0">
              <a:solidFill>
                <a:srgbClr val="FF0000"/>
              </a:solidFill>
              <a:latin typeface="Aharoni" panose="02010803020104030203" pitchFamily="2" charset="-79"/>
              <a:cs typeface="Aharoni" panose="02010803020104030203" pitchFamily="2" charset="-79"/>
            </a:endParaRPr>
          </a:p>
          <a:p>
            <a:pPr algn="ctr"/>
            <a:r>
              <a:rPr lang="en-US" sz="2500" dirty="0">
                <a:solidFill>
                  <a:srgbClr val="FF0000"/>
                </a:solidFill>
                <a:latin typeface="Aharoni" panose="02010803020104030203" pitchFamily="2" charset="-79"/>
                <a:cs typeface="Aharoni" panose="02010803020104030203" pitchFamily="2" charset="-79"/>
              </a:rPr>
              <a:t>                                                                                                                               </a:t>
            </a:r>
            <a:r>
              <a:rPr lang="en-US" sz="2000" dirty="0">
                <a:solidFill>
                  <a:srgbClr val="FF0000"/>
                </a:solidFill>
                <a:latin typeface="Aharoni" panose="02010803020104030203" pitchFamily="2" charset="-79"/>
                <a:cs typeface="Aharoni" panose="02010803020104030203" pitchFamily="2" charset="-79"/>
              </a:rPr>
              <a:t>                                                                                                                                         </a:t>
            </a:r>
            <a:r>
              <a:rPr lang="en-US" sz="2000" dirty="0">
                <a:solidFill>
                  <a:srgbClr val="C00000"/>
                </a:solidFill>
                <a:latin typeface="Aharoni" panose="02010803020104030203" pitchFamily="2" charset="-79"/>
                <a:cs typeface="Aharoni" panose="02010803020104030203" pitchFamily="2" charset="-79"/>
              </a:rPr>
              <a:t>  </a:t>
            </a:r>
            <a:endParaRPr lang="en-US" sz="2500" dirty="0">
              <a:solidFill>
                <a:srgbClr val="C00000"/>
              </a:solidFill>
              <a:latin typeface="Aharoni" panose="02010803020104030203" pitchFamily="2" charset="-79"/>
              <a:cs typeface="Aharoni" panose="02010803020104030203" pitchFamily="2" charset="-79"/>
            </a:endParaRPr>
          </a:p>
          <a:p>
            <a:pPr algn="ctr"/>
            <a:r>
              <a:rPr lang="en-US" sz="2900" b="1" dirty="0">
                <a:solidFill>
                  <a:schemeClr val="tx1">
                    <a:lumMod val="75000"/>
                  </a:schemeClr>
                </a:solidFill>
                <a:latin typeface="Calibri" panose="020F0502020204030204" pitchFamily="34" charset="0"/>
                <a:cs typeface="Calibri" panose="020F0502020204030204" pitchFamily="34" charset="0"/>
              </a:rPr>
              <a:t>                                                                                                                                                 </a:t>
            </a:r>
            <a:r>
              <a:rPr lang="en-US" sz="2000" b="1" dirty="0">
                <a:solidFill>
                  <a:srgbClr val="FF0000"/>
                </a:solidFill>
                <a:latin typeface="Aharoni" panose="02010803020104030203" pitchFamily="2" charset="-79"/>
                <a:cs typeface="Aharoni" panose="02010803020104030203" pitchFamily="2" charset="-79"/>
              </a:rPr>
              <a:t>                                                                                                                                        </a:t>
            </a:r>
          </a:p>
          <a:p>
            <a:pPr algn="ctr"/>
            <a:endParaRPr lang="en-US" sz="1600" b="1" dirty="0">
              <a:solidFill>
                <a:schemeClr val="tx1">
                  <a:lumMod val="75000"/>
                </a:schemeClr>
              </a:solidFill>
              <a:latin typeface="Calibri" panose="020F0502020204030204" pitchFamily="34" charset="0"/>
              <a:cs typeface="Calibri" panose="020F0502020204030204" pitchFamily="34" charset="0"/>
            </a:endParaRPr>
          </a:p>
        </p:txBody>
      </p:sp>
      <p:pic>
        <p:nvPicPr>
          <p:cNvPr id="15" name="Picture 14" descr="dzgszdfhfdndvxn">
            <a:extLst>
              <a:ext uri="{FF2B5EF4-FFF2-40B4-BE49-F238E27FC236}">
                <a16:creationId xmlns:a16="http://schemas.microsoft.com/office/drawing/2014/main" id="{EEF143AB-2B10-4FCC-A3EC-D5E87554F8A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4326736" y="3755700"/>
            <a:ext cx="3074505" cy="2004390"/>
          </a:xfrm>
          <a:prstGeom prst="rect">
            <a:avLst/>
          </a:prstGeom>
        </p:spPr>
      </p:pic>
    </p:spTree>
    <p:extLst>
      <p:ext uri="{BB962C8B-B14F-4D97-AF65-F5344CB8AC3E}">
        <p14:creationId xmlns:p14="http://schemas.microsoft.com/office/powerpoint/2010/main" val="7801957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70905D2-7342-4BB5-ABF2-2FBD44B1A679}"/>
              </a:ext>
            </a:extLst>
          </p:cNvPr>
          <p:cNvPicPr>
            <a:picLocks noGrp="1"/>
          </p:cNvPicPr>
          <p:nvPr>
            <p:ph idx="1"/>
          </p:nvPr>
        </p:nvPicPr>
        <p:blipFill>
          <a:blip r:embed="rId2"/>
          <a:srcRect/>
          <a:stretch>
            <a:fillRect/>
          </a:stretch>
        </p:blipFill>
        <p:spPr bwMode="auto">
          <a:xfrm>
            <a:off x="689113" y="1484244"/>
            <a:ext cx="10813773" cy="4598506"/>
          </a:xfrm>
          <a:prstGeom prst="rect">
            <a:avLst/>
          </a:prstGeom>
          <a:noFill/>
          <a:ln w="9525">
            <a:noFill/>
            <a:miter lim="800000"/>
            <a:headEnd/>
            <a:tailEnd/>
          </a:ln>
        </p:spPr>
      </p:pic>
      <p:sp>
        <p:nvSpPr>
          <p:cNvPr id="5" name="TextBox 4">
            <a:extLst>
              <a:ext uri="{FF2B5EF4-FFF2-40B4-BE49-F238E27FC236}">
                <a16:creationId xmlns:a16="http://schemas.microsoft.com/office/drawing/2014/main" id="{EE13AE46-F514-47DA-9909-F4EF0C6C0424}"/>
              </a:ext>
            </a:extLst>
          </p:cNvPr>
          <p:cNvSpPr txBox="1"/>
          <p:nvPr/>
        </p:nvSpPr>
        <p:spPr>
          <a:xfrm>
            <a:off x="689113" y="668082"/>
            <a:ext cx="4572000"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Doctor Home Page</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247278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A100FA-8B39-4108-B9AF-69311284C200}"/>
              </a:ext>
            </a:extLst>
          </p:cNvPr>
          <p:cNvPicPr>
            <a:picLocks noGrp="1"/>
          </p:cNvPicPr>
          <p:nvPr>
            <p:ph idx="1"/>
          </p:nvPr>
        </p:nvPicPr>
        <p:blipFill>
          <a:blip r:embed="rId2"/>
          <a:srcRect/>
          <a:stretch>
            <a:fillRect/>
          </a:stretch>
        </p:blipFill>
        <p:spPr bwMode="auto">
          <a:xfrm>
            <a:off x="3710610" y="198783"/>
            <a:ext cx="5459896" cy="3230217"/>
          </a:xfrm>
          <a:prstGeom prst="rect">
            <a:avLst/>
          </a:prstGeom>
          <a:noFill/>
          <a:ln w="9525">
            <a:noFill/>
            <a:miter lim="800000"/>
            <a:headEnd/>
            <a:tailEnd/>
          </a:ln>
        </p:spPr>
      </p:pic>
      <p:pic>
        <p:nvPicPr>
          <p:cNvPr id="5" name="Picture 4">
            <a:extLst>
              <a:ext uri="{FF2B5EF4-FFF2-40B4-BE49-F238E27FC236}">
                <a16:creationId xmlns:a16="http://schemas.microsoft.com/office/drawing/2014/main" id="{70DBD0E5-7B5F-4C67-9A7F-04F5231C1CBD}"/>
              </a:ext>
            </a:extLst>
          </p:cNvPr>
          <p:cNvPicPr/>
          <p:nvPr/>
        </p:nvPicPr>
        <p:blipFill>
          <a:blip r:embed="rId3"/>
          <a:srcRect/>
          <a:stretch>
            <a:fillRect/>
          </a:stretch>
        </p:blipFill>
        <p:spPr bwMode="auto">
          <a:xfrm>
            <a:off x="3710610" y="3429000"/>
            <a:ext cx="5459896" cy="3104322"/>
          </a:xfrm>
          <a:prstGeom prst="rect">
            <a:avLst/>
          </a:prstGeom>
          <a:noFill/>
          <a:ln w="9525">
            <a:noFill/>
            <a:miter lim="800000"/>
            <a:headEnd/>
            <a:tailEnd/>
          </a:ln>
        </p:spPr>
      </p:pic>
      <p:sp>
        <p:nvSpPr>
          <p:cNvPr id="6" name="TextBox 5">
            <a:extLst>
              <a:ext uri="{FF2B5EF4-FFF2-40B4-BE49-F238E27FC236}">
                <a16:creationId xmlns:a16="http://schemas.microsoft.com/office/drawing/2014/main" id="{DF41BE47-2098-4E17-9AA0-EEA990B2249A}"/>
              </a:ext>
            </a:extLst>
          </p:cNvPr>
          <p:cNvSpPr txBox="1"/>
          <p:nvPr/>
        </p:nvSpPr>
        <p:spPr>
          <a:xfrm>
            <a:off x="185530" y="371061"/>
            <a:ext cx="3525080" cy="830997"/>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Patient Registration Form</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02749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BB7C0E-B645-4EED-B3DB-940FD75C96E3}"/>
              </a:ext>
            </a:extLst>
          </p:cNvPr>
          <p:cNvPicPr>
            <a:picLocks noGrp="1"/>
          </p:cNvPicPr>
          <p:nvPr>
            <p:ph idx="1"/>
          </p:nvPr>
        </p:nvPicPr>
        <p:blipFill>
          <a:blip r:embed="rId2"/>
          <a:srcRect/>
          <a:stretch>
            <a:fillRect/>
          </a:stretch>
        </p:blipFill>
        <p:spPr bwMode="auto">
          <a:xfrm>
            <a:off x="2703444" y="112643"/>
            <a:ext cx="7699513" cy="3223592"/>
          </a:xfrm>
          <a:prstGeom prst="rect">
            <a:avLst/>
          </a:prstGeom>
          <a:noFill/>
          <a:ln w="9525">
            <a:noFill/>
            <a:miter lim="800000"/>
            <a:headEnd/>
            <a:tailEnd/>
          </a:ln>
        </p:spPr>
      </p:pic>
      <p:pic>
        <p:nvPicPr>
          <p:cNvPr id="5" name="Picture 4">
            <a:extLst>
              <a:ext uri="{FF2B5EF4-FFF2-40B4-BE49-F238E27FC236}">
                <a16:creationId xmlns:a16="http://schemas.microsoft.com/office/drawing/2014/main" id="{1BB52AF3-2F12-4F41-87AF-690D335F4A13}"/>
              </a:ext>
            </a:extLst>
          </p:cNvPr>
          <p:cNvPicPr/>
          <p:nvPr/>
        </p:nvPicPr>
        <p:blipFill>
          <a:blip r:embed="rId3"/>
          <a:srcRect/>
          <a:stretch>
            <a:fillRect/>
          </a:stretch>
        </p:blipFill>
        <p:spPr bwMode="auto">
          <a:xfrm>
            <a:off x="2703444" y="3697357"/>
            <a:ext cx="7911547" cy="3048000"/>
          </a:xfrm>
          <a:prstGeom prst="rect">
            <a:avLst/>
          </a:prstGeom>
          <a:noFill/>
          <a:ln w="9525">
            <a:noFill/>
            <a:miter lim="800000"/>
            <a:headEnd/>
            <a:tailEnd/>
          </a:ln>
        </p:spPr>
      </p:pic>
      <p:sp>
        <p:nvSpPr>
          <p:cNvPr id="6" name="TextBox 5">
            <a:extLst>
              <a:ext uri="{FF2B5EF4-FFF2-40B4-BE49-F238E27FC236}">
                <a16:creationId xmlns:a16="http://schemas.microsoft.com/office/drawing/2014/main" id="{4A5C6148-E95F-4AED-ADAF-0996FBD0B785}"/>
              </a:ext>
            </a:extLst>
          </p:cNvPr>
          <p:cNvSpPr txBox="1"/>
          <p:nvPr/>
        </p:nvSpPr>
        <p:spPr>
          <a:xfrm>
            <a:off x="212035" y="397565"/>
            <a:ext cx="2292626" cy="400110"/>
          </a:xfrm>
          <a:prstGeom prst="rect">
            <a:avLst/>
          </a:prstGeom>
          <a:noFill/>
        </p:spPr>
        <p:txBody>
          <a:bodyPr wrap="square" rtlCol="0">
            <a:spAutoFit/>
          </a:bodyPr>
          <a:lstStyle/>
          <a:p>
            <a:r>
              <a:rPr lang="en-US" sz="2000" b="1" dirty="0">
                <a:solidFill>
                  <a:srgbClr val="002060"/>
                </a:solidFill>
                <a:latin typeface="Algerian" panose="04020705040A02060702" pitchFamily="82" charset="0"/>
              </a:rPr>
              <a:t>Patient Login</a:t>
            </a:r>
            <a:endParaRPr lang="en-IN" sz="2000" b="1" dirty="0">
              <a:solidFill>
                <a:srgbClr val="002060"/>
              </a:solidFill>
              <a:latin typeface="Algerian" panose="04020705040A02060702" pitchFamily="82" charset="0"/>
            </a:endParaRPr>
          </a:p>
        </p:txBody>
      </p:sp>
      <p:sp>
        <p:nvSpPr>
          <p:cNvPr id="7" name="TextBox 6">
            <a:extLst>
              <a:ext uri="{FF2B5EF4-FFF2-40B4-BE49-F238E27FC236}">
                <a16:creationId xmlns:a16="http://schemas.microsoft.com/office/drawing/2014/main" id="{7521CE72-0469-48D8-B170-B12295F53CDF}"/>
              </a:ext>
            </a:extLst>
          </p:cNvPr>
          <p:cNvSpPr txBox="1"/>
          <p:nvPr/>
        </p:nvSpPr>
        <p:spPr>
          <a:xfrm>
            <a:off x="112643" y="3858111"/>
            <a:ext cx="2491409" cy="369332"/>
          </a:xfrm>
          <a:prstGeom prst="rect">
            <a:avLst/>
          </a:prstGeom>
          <a:noFill/>
        </p:spPr>
        <p:txBody>
          <a:bodyPr wrap="square" rtlCol="0">
            <a:spAutoFit/>
          </a:bodyPr>
          <a:lstStyle/>
          <a:p>
            <a:r>
              <a:rPr lang="en-US" b="1" dirty="0">
                <a:solidFill>
                  <a:srgbClr val="002060"/>
                </a:solidFill>
                <a:latin typeface="Algerian" panose="04020705040A02060702" pitchFamily="82" charset="0"/>
              </a:rPr>
              <a:t>Patient Home Page</a:t>
            </a:r>
            <a:endParaRPr lang="en-IN"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2210408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E04939-D609-407E-93A5-4B65EA57CA00}"/>
              </a:ext>
            </a:extLst>
          </p:cNvPr>
          <p:cNvPicPr>
            <a:picLocks noGrp="1"/>
          </p:cNvPicPr>
          <p:nvPr>
            <p:ph idx="1"/>
          </p:nvPr>
        </p:nvPicPr>
        <p:blipFill>
          <a:blip r:embed="rId2"/>
          <a:srcRect/>
          <a:stretch>
            <a:fillRect/>
          </a:stretch>
        </p:blipFill>
        <p:spPr bwMode="auto">
          <a:xfrm>
            <a:off x="874643" y="1444487"/>
            <a:ext cx="10442713" cy="5022574"/>
          </a:xfrm>
          <a:prstGeom prst="rect">
            <a:avLst/>
          </a:prstGeom>
          <a:noFill/>
          <a:ln w="9525">
            <a:noFill/>
            <a:miter lim="800000"/>
            <a:headEnd/>
            <a:tailEnd/>
          </a:ln>
        </p:spPr>
      </p:pic>
      <p:sp>
        <p:nvSpPr>
          <p:cNvPr id="5" name="TextBox 4">
            <a:extLst>
              <a:ext uri="{FF2B5EF4-FFF2-40B4-BE49-F238E27FC236}">
                <a16:creationId xmlns:a16="http://schemas.microsoft.com/office/drawing/2014/main" id="{CA4DF928-8435-4625-A359-0BCFD660AF97}"/>
              </a:ext>
            </a:extLst>
          </p:cNvPr>
          <p:cNvSpPr txBox="1"/>
          <p:nvPr/>
        </p:nvSpPr>
        <p:spPr>
          <a:xfrm>
            <a:off x="874643" y="669234"/>
            <a:ext cx="3167269" cy="461665"/>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Appointment Page</a:t>
            </a:r>
            <a:endParaRPr lang="en-IN" sz="2400" b="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120275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9C7D-2828-45F7-9314-548B6C50E928}"/>
              </a:ext>
            </a:extLst>
          </p:cNvPr>
          <p:cNvSpPr>
            <a:spLocks noGrp="1"/>
          </p:cNvSpPr>
          <p:nvPr>
            <p:ph type="title"/>
          </p:nvPr>
        </p:nvSpPr>
        <p:spPr>
          <a:xfrm>
            <a:off x="955429" y="982132"/>
            <a:ext cx="9941169" cy="1303867"/>
          </a:xfrm>
        </p:spPr>
        <p:txBody>
          <a:bodyPr>
            <a:normAutofit/>
          </a:bodyPr>
          <a:lstStyle/>
          <a:p>
            <a:r>
              <a:rPr lang="en-US" sz="3600" b="1" dirty="0">
                <a:solidFill>
                  <a:srgbClr val="002060"/>
                </a:solidFill>
                <a:latin typeface="Algerian" panose="04020705040A02060702" pitchFamily="82" charset="0"/>
              </a:rPr>
              <a:t>CONCLUSION</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7D06887-F899-44B9-A8DA-2B5721A04CBE}"/>
              </a:ext>
            </a:extLst>
          </p:cNvPr>
          <p:cNvSpPr>
            <a:spLocks noGrp="1"/>
          </p:cNvSpPr>
          <p:nvPr>
            <p:ph idx="1"/>
          </p:nvPr>
        </p:nvSpPr>
        <p:spPr>
          <a:xfrm>
            <a:off x="1059766" y="2799732"/>
            <a:ext cx="9941169" cy="3291321"/>
          </a:xfrm>
        </p:spPr>
        <p:txBody>
          <a:bodyPr>
            <a:normAutofit/>
          </a:bodyPr>
          <a:lstStyle/>
          <a:p>
            <a:pPr marL="0" indent="0">
              <a:buNone/>
            </a:pPr>
            <a:r>
              <a:rPr lang="en-US" sz="2200" dirty="0">
                <a:effectLst/>
                <a:latin typeface="Calibri" panose="020F0502020204030204" pitchFamily="34" charset="0"/>
                <a:ea typeface="Times New Roman" panose="02020603050405020304" pitchFamily="18" charset="0"/>
                <a:cs typeface="Calibri" panose="020F0502020204030204" pitchFamily="34" charset="0"/>
              </a:rPr>
              <a:t>           </a:t>
            </a:r>
            <a:r>
              <a:rPr lang="en-US" sz="2200" b="1" dirty="0">
                <a:effectLst/>
                <a:latin typeface="Calibri" panose="020F0502020204030204" pitchFamily="34" charset="0"/>
                <a:ea typeface="Times New Roman" panose="02020603050405020304" pitchFamily="18" charset="0"/>
                <a:cs typeface="Calibri" panose="020F0502020204030204" pitchFamily="34" charset="0"/>
              </a:rPr>
              <a:t>Hospital management System is all about the modernizing a hospital through use of technology. Computers helps in it and take over the manual system for quick and easy functioning, All the basic requirements of the hospital are provided in the hospital in order to manage it perfectly and large amount of data can also be stored.</a:t>
            </a:r>
            <a:endParaRPr lang="en-IN" sz="2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70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1338-AFE8-4D25-9CF6-9D3CF7AF03EB}"/>
              </a:ext>
            </a:extLst>
          </p:cNvPr>
          <p:cNvSpPr>
            <a:spLocks noGrp="1"/>
          </p:cNvSpPr>
          <p:nvPr>
            <p:ph type="title"/>
          </p:nvPr>
        </p:nvSpPr>
        <p:spPr>
          <a:xfrm>
            <a:off x="786419" y="1258957"/>
            <a:ext cx="10433636" cy="1046923"/>
          </a:xfrm>
        </p:spPr>
        <p:txBody>
          <a:bodyPr>
            <a:noAutofit/>
          </a:bodyPr>
          <a:lstStyle/>
          <a:p>
            <a:pPr algn="ctr"/>
            <a:r>
              <a:rPr lang="en-US" sz="6600" dirty="0">
                <a:solidFill>
                  <a:schemeClr val="accent6">
                    <a:lumMod val="75000"/>
                  </a:schemeClr>
                </a:solidFill>
                <a:latin typeface="Arial Rounded MT Bold" panose="020F0704030504030204" pitchFamily="34" charset="0"/>
              </a:rPr>
              <a:t>Thank you </a:t>
            </a:r>
            <a:endParaRPr lang="en-IN" sz="6600" dirty="0">
              <a:solidFill>
                <a:schemeClr val="accent6">
                  <a:lumMod val="75000"/>
                </a:schemeClr>
              </a:solidFill>
              <a:latin typeface="Arial Rounded MT Bold" panose="020F0704030504030204" pitchFamily="34" charset="0"/>
            </a:endParaRPr>
          </a:p>
        </p:txBody>
      </p:sp>
      <p:pic>
        <p:nvPicPr>
          <p:cNvPr id="13" name="Picture 12">
            <a:extLst>
              <a:ext uri="{FF2B5EF4-FFF2-40B4-BE49-F238E27FC236}">
                <a16:creationId xmlns:a16="http://schemas.microsoft.com/office/drawing/2014/main" id="{CAA4027C-F19A-4095-B599-601A19C07E9D}"/>
              </a:ext>
            </a:extLst>
          </p:cNvPr>
          <p:cNvPicPr>
            <a:picLocks noChangeAspect="1"/>
          </p:cNvPicPr>
          <p:nvPr/>
        </p:nvPicPr>
        <p:blipFill>
          <a:blip r:embed="rId2"/>
          <a:stretch>
            <a:fillRect/>
          </a:stretch>
        </p:blipFill>
        <p:spPr>
          <a:xfrm>
            <a:off x="2054087" y="2544418"/>
            <a:ext cx="8083827" cy="3604591"/>
          </a:xfrm>
          <a:prstGeom prst="rect">
            <a:avLst/>
          </a:prstGeom>
        </p:spPr>
      </p:pic>
    </p:spTree>
    <p:extLst>
      <p:ext uri="{BB962C8B-B14F-4D97-AF65-F5344CB8AC3E}">
        <p14:creationId xmlns:p14="http://schemas.microsoft.com/office/powerpoint/2010/main" val="3925922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E625-3C48-4C18-ADE5-A36A84F0A652}"/>
              </a:ext>
            </a:extLst>
          </p:cNvPr>
          <p:cNvSpPr>
            <a:spLocks noGrp="1"/>
          </p:cNvSpPr>
          <p:nvPr>
            <p:ph type="title"/>
          </p:nvPr>
        </p:nvSpPr>
        <p:spPr>
          <a:xfrm>
            <a:off x="724695" y="358638"/>
            <a:ext cx="10742611" cy="1167848"/>
          </a:xfrm>
        </p:spPr>
        <p:txBody>
          <a:bodyPr>
            <a:normAutofit/>
          </a:bodyPr>
          <a:lstStyle/>
          <a:p>
            <a:pPr algn="ctr"/>
            <a:r>
              <a:rPr lang="en-US" sz="3600" b="1" dirty="0">
                <a:solidFill>
                  <a:srgbClr val="002060"/>
                </a:solidFill>
                <a:latin typeface="Algerian" panose="04020705040A02060702" pitchFamily="82" charset="0"/>
              </a:rPr>
              <a:t>Content</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56367C3A-39D1-4F29-A24F-C6718958BF44}"/>
              </a:ext>
            </a:extLst>
          </p:cNvPr>
          <p:cNvSpPr>
            <a:spLocks noGrp="1"/>
          </p:cNvSpPr>
          <p:nvPr>
            <p:ph idx="1"/>
          </p:nvPr>
        </p:nvSpPr>
        <p:spPr>
          <a:xfrm>
            <a:off x="724695" y="1526486"/>
            <a:ext cx="10742612" cy="5205618"/>
          </a:xfrm>
        </p:spPr>
        <p:txBody>
          <a:bodyPr>
            <a:normAutofit lnSpcReduction="10000"/>
          </a:bodyPr>
          <a:lstStyle/>
          <a:p>
            <a:r>
              <a:rPr lang="en-US" sz="2900" dirty="0">
                <a:latin typeface="Calibri" panose="020F0502020204030204" pitchFamily="34" charset="0"/>
                <a:cs typeface="Calibri" panose="020F0502020204030204" pitchFamily="34" charset="0"/>
              </a:rPr>
              <a:t>Introduction</a:t>
            </a:r>
          </a:p>
          <a:p>
            <a:r>
              <a:rPr lang="en-US" sz="2900" dirty="0">
                <a:latin typeface="Calibri" panose="020F0502020204030204" pitchFamily="34" charset="0"/>
                <a:cs typeface="Calibri" panose="020F0502020204030204" pitchFamily="34" charset="0"/>
              </a:rPr>
              <a:t>Existing System</a:t>
            </a:r>
          </a:p>
          <a:p>
            <a:r>
              <a:rPr lang="en-US" sz="2900" dirty="0">
                <a:latin typeface="Calibri" panose="020F0502020204030204" pitchFamily="34" charset="0"/>
                <a:cs typeface="Calibri" panose="020F0502020204030204" pitchFamily="34" charset="0"/>
              </a:rPr>
              <a:t>Proposed System</a:t>
            </a:r>
          </a:p>
          <a:p>
            <a:r>
              <a:rPr lang="en-US" sz="2900" dirty="0">
                <a:latin typeface="Calibri" panose="020F0502020204030204" pitchFamily="34" charset="0"/>
                <a:cs typeface="Calibri" panose="020F0502020204030204" pitchFamily="34" charset="0"/>
              </a:rPr>
              <a:t>Advantages of Proposed System</a:t>
            </a:r>
          </a:p>
          <a:p>
            <a:r>
              <a:rPr lang="en-US" sz="2900" dirty="0">
                <a:latin typeface="Calibri" panose="020F0502020204030204" pitchFamily="34" charset="0"/>
                <a:cs typeface="Calibri" panose="020F0502020204030204" pitchFamily="34" charset="0"/>
              </a:rPr>
              <a:t>Hardware and Software Requirements</a:t>
            </a:r>
          </a:p>
          <a:p>
            <a:r>
              <a:rPr lang="en-US" sz="2900" dirty="0">
                <a:latin typeface="Calibri" panose="020F0502020204030204" pitchFamily="34" charset="0"/>
                <a:cs typeface="Calibri" panose="020F0502020204030204" pitchFamily="34" charset="0"/>
              </a:rPr>
              <a:t>Modules</a:t>
            </a:r>
          </a:p>
          <a:p>
            <a:r>
              <a:rPr lang="en-US" sz="2900" dirty="0">
                <a:latin typeface="Calibri" panose="020F0502020204030204" pitchFamily="34" charset="0"/>
                <a:cs typeface="Calibri" panose="020F0502020204030204" pitchFamily="34" charset="0"/>
              </a:rPr>
              <a:t>Data Flow Diagram</a:t>
            </a:r>
          </a:p>
          <a:p>
            <a:r>
              <a:rPr lang="en-US" sz="2900" dirty="0">
                <a:latin typeface="Calibri" panose="020F0502020204030204" pitchFamily="34" charset="0"/>
                <a:cs typeface="Calibri" panose="020F0502020204030204" pitchFamily="34" charset="0"/>
              </a:rPr>
              <a:t>ER Diagram</a:t>
            </a:r>
          </a:p>
          <a:p>
            <a:r>
              <a:rPr lang="en-US" sz="2900" dirty="0">
                <a:latin typeface="Calibri" panose="020F0502020204030204" pitchFamily="34" charset="0"/>
                <a:cs typeface="Calibri" panose="020F0502020204030204" pitchFamily="34" charset="0"/>
              </a:rPr>
              <a:t>Database Table Structure</a:t>
            </a:r>
          </a:p>
          <a:p>
            <a:r>
              <a:rPr lang="en-US" sz="2900" dirty="0">
                <a:latin typeface="Calibri" panose="020F0502020204030204" pitchFamily="34" charset="0"/>
                <a:cs typeface="Calibri" panose="020F0502020204030204" pitchFamily="34" charset="0"/>
              </a:rPr>
              <a:t>Conclusion</a:t>
            </a:r>
          </a:p>
          <a:p>
            <a:endParaRPr lang="en-IN" dirty="0"/>
          </a:p>
        </p:txBody>
      </p:sp>
      <p:pic>
        <p:nvPicPr>
          <p:cNvPr id="5" name="Picture 4">
            <a:extLst>
              <a:ext uri="{FF2B5EF4-FFF2-40B4-BE49-F238E27FC236}">
                <a16:creationId xmlns:a16="http://schemas.microsoft.com/office/drawing/2014/main" id="{26AB75FC-8C69-4C3A-B2CC-F9325883C0F2}"/>
              </a:ext>
            </a:extLst>
          </p:cNvPr>
          <p:cNvPicPr>
            <a:picLocks noChangeAspect="1"/>
          </p:cNvPicPr>
          <p:nvPr/>
        </p:nvPicPr>
        <p:blipFill>
          <a:blip r:embed="rId2"/>
          <a:stretch>
            <a:fillRect/>
          </a:stretch>
        </p:blipFill>
        <p:spPr>
          <a:xfrm>
            <a:off x="7365758" y="1855304"/>
            <a:ext cx="4297879" cy="3875015"/>
          </a:xfrm>
          <a:prstGeom prst="rect">
            <a:avLst/>
          </a:prstGeom>
        </p:spPr>
      </p:pic>
    </p:spTree>
    <p:extLst>
      <p:ext uri="{BB962C8B-B14F-4D97-AF65-F5344CB8AC3E}">
        <p14:creationId xmlns:p14="http://schemas.microsoft.com/office/powerpoint/2010/main" val="427266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85AF-9FA9-4991-88AF-1818128AD069}"/>
              </a:ext>
            </a:extLst>
          </p:cNvPr>
          <p:cNvSpPr>
            <a:spLocks noGrp="1"/>
          </p:cNvSpPr>
          <p:nvPr>
            <p:ph type="title"/>
          </p:nvPr>
        </p:nvSpPr>
        <p:spPr>
          <a:xfrm>
            <a:off x="848238" y="1148969"/>
            <a:ext cx="9905999" cy="815009"/>
          </a:xfrm>
        </p:spPr>
        <p:txBody>
          <a:bodyPr>
            <a:normAutofit/>
          </a:bodyPr>
          <a:lstStyle/>
          <a:p>
            <a:pPr algn="ctr"/>
            <a:r>
              <a:rPr lang="en-US" sz="3600" b="1" dirty="0">
                <a:solidFill>
                  <a:srgbClr val="002060"/>
                </a:solidFill>
                <a:latin typeface="Algerian" panose="04020705040A02060702" pitchFamily="82" charset="0"/>
              </a:rPr>
              <a:t>Introduction</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9DBCF4C-E294-41ED-8D07-C9EC98871F25}"/>
              </a:ext>
            </a:extLst>
          </p:cNvPr>
          <p:cNvSpPr>
            <a:spLocks noGrp="1"/>
          </p:cNvSpPr>
          <p:nvPr>
            <p:ph idx="1"/>
          </p:nvPr>
        </p:nvSpPr>
        <p:spPr>
          <a:xfrm>
            <a:off x="1305288" y="2768882"/>
            <a:ext cx="10483438" cy="3474721"/>
          </a:xfrm>
        </p:spPr>
        <p:txBody>
          <a:bodyPr/>
          <a:lstStyle/>
          <a:p>
            <a:r>
              <a:rPr lang="en-US" b="1" dirty="0">
                <a:latin typeface="Calibri" panose="020F0502020204030204" pitchFamily="34" charset="0"/>
                <a:cs typeface="Calibri" panose="020F0502020204030204" pitchFamily="34" charset="0"/>
              </a:rPr>
              <a:t>“Hospital Administration” is aimed to achieving two ends.</a:t>
            </a:r>
          </a:p>
          <a:p>
            <a:r>
              <a:rPr lang="en-US" b="1" dirty="0">
                <a:latin typeface="Calibri" panose="020F0502020204030204" pitchFamily="34" charset="0"/>
                <a:cs typeface="Calibri" panose="020F0502020204030204" pitchFamily="34" charset="0"/>
              </a:rPr>
              <a:t>The first helping the patients manage their records and a hospital manages its patients better.</a:t>
            </a:r>
          </a:p>
          <a:p>
            <a:r>
              <a:rPr lang="en-US" b="1" dirty="0">
                <a:latin typeface="Calibri" panose="020F0502020204030204" pitchFamily="34" charset="0"/>
                <a:cs typeface="Calibri" panose="020F0502020204030204" pitchFamily="34" charset="0"/>
              </a:rPr>
              <a:t>This project work is inspired by the immense inconvenience faced by patients.</a:t>
            </a:r>
          </a:p>
          <a:p>
            <a:r>
              <a:rPr lang="en-US" b="1" dirty="0">
                <a:latin typeface="Calibri" panose="020F0502020204030204" pitchFamily="34" charset="0"/>
                <a:cs typeface="Calibri" panose="020F0502020204030204" pitchFamily="34" charset="0"/>
              </a:rPr>
              <a:t>Patient administration</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721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C9B0-4E2B-4CC7-8D44-284E1A6E9E49}"/>
              </a:ext>
            </a:extLst>
          </p:cNvPr>
          <p:cNvSpPr>
            <a:spLocks noGrp="1"/>
          </p:cNvSpPr>
          <p:nvPr>
            <p:ph type="title"/>
          </p:nvPr>
        </p:nvSpPr>
        <p:spPr>
          <a:xfrm>
            <a:off x="970670" y="713485"/>
            <a:ext cx="9905999" cy="841513"/>
          </a:xfrm>
        </p:spPr>
        <p:txBody>
          <a:bodyPr>
            <a:normAutofit/>
          </a:bodyPr>
          <a:lstStyle/>
          <a:p>
            <a:pPr algn="ctr"/>
            <a:r>
              <a:rPr lang="en-US" sz="3600" b="1" dirty="0">
                <a:solidFill>
                  <a:srgbClr val="002060"/>
                </a:solidFill>
                <a:latin typeface="Algerian" panose="04020705040A02060702" pitchFamily="82" charset="0"/>
              </a:rPr>
              <a:t>Existing System</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716B4DD-A602-43A1-BFA4-9DA2AF80707A}"/>
              </a:ext>
            </a:extLst>
          </p:cNvPr>
          <p:cNvSpPr>
            <a:spLocks noGrp="1"/>
          </p:cNvSpPr>
          <p:nvPr>
            <p:ph idx="1"/>
          </p:nvPr>
        </p:nvSpPr>
        <p:spPr>
          <a:xfrm>
            <a:off x="1266498" y="1823395"/>
            <a:ext cx="10819485" cy="4165561"/>
          </a:xfrm>
        </p:spPr>
        <p:txBody>
          <a:bodyPr>
            <a:normAutofit fontScale="92500" lnSpcReduction="20000"/>
          </a:bodyPr>
          <a:lstStyle/>
          <a:p>
            <a:r>
              <a:rPr lang="en-US" b="1" dirty="0">
                <a:latin typeface="Calibri" panose="020F0502020204030204" pitchFamily="34" charset="0"/>
                <a:cs typeface="Calibri" panose="020F0502020204030204" pitchFamily="34" charset="0"/>
              </a:rPr>
              <a:t>Present system is manual, hospital is taking all the information of patients manually.</a:t>
            </a:r>
          </a:p>
          <a:p>
            <a:pPr marL="0" indent="0">
              <a:buNone/>
            </a:pPr>
            <a:endParaRPr lang="en-US" b="1" dirty="0">
              <a:latin typeface="Calibri" panose="020F0502020204030204" pitchFamily="34" charset="0"/>
              <a:cs typeface="Calibri" panose="020F0502020204030204" pitchFamily="34" charset="0"/>
            </a:endParaRPr>
          </a:p>
          <a:p>
            <a:pPr marL="0" indent="0">
              <a:buNone/>
            </a:pPr>
            <a:r>
              <a:rPr lang="en-US" b="1" u="sng" dirty="0">
                <a:solidFill>
                  <a:srgbClr val="A50021"/>
                </a:solidFill>
                <a:latin typeface="Calibri" panose="020F0502020204030204" pitchFamily="34" charset="0"/>
                <a:cs typeface="Calibri" panose="020F0502020204030204" pitchFamily="34" charset="0"/>
              </a:rPr>
              <a:t>Limitations of the Manual System </a:t>
            </a:r>
            <a:r>
              <a:rPr lang="en-US" b="1" dirty="0">
                <a:solidFill>
                  <a:srgbClr val="A50021"/>
                </a:solidFill>
                <a:latin typeface="Calibri" panose="020F0502020204030204" pitchFamily="34" charset="0"/>
                <a:cs typeface="Calibri" panose="020F0502020204030204" pitchFamily="34" charset="0"/>
              </a:rPr>
              <a:t>: </a:t>
            </a:r>
          </a:p>
          <a:p>
            <a:r>
              <a:rPr lang="en-IN" b="1" dirty="0">
                <a:latin typeface="Calibri" panose="020F0502020204030204" pitchFamily="34" charset="0"/>
                <a:cs typeface="Calibri" panose="020F0502020204030204" pitchFamily="34" charset="0"/>
              </a:rPr>
              <a:t>It is time consuming</a:t>
            </a:r>
          </a:p>
          <a:p>
            <a:r>
              <a:rPr lang="en-IN" b="1" dirty="0">
                <a:latin typeface="Calibri" panose="020F0502020204030204" pitchFamily="34" charset="0"/>
                <a:cs typeface="Calibri" panose="020F0502020204030204" pitchFamily="34" charset="0"/>
              </a:rPr>
              <a:t>It leads to error prone results</a:t>
            </a:r>
          </a:p>
          <a:p>
            <a:r>
              <a:rPr lang="en-IN" b="1" dirty="0">
                <a:latin typeface="Calibri" panose="020F0502020204030204" pitchFamily="34" charset="0"/>
                <a:cs typeface="Calibri" panose="020F0502020204030204" pitchFamily="34" charset="0"/>
              </a:rPr>
              <a:t>It consumes a lot of manpower to better results</a:t>
            </a:r>
          </a:p>
          <a:p>
            <a:r>
              <a:rPr lang="en-IN" b="1" dirty="0">
                <a:latin typeface="Calibri" panose="020F0502020204030204" pitchFamily="34" charset="0"/>
                <a:cs typeface="Calibri" panose="020F0502020204030204" pitchFamily="34" charset="0"/>
              </a:rPr>
              <a:t>It lacks of data security</a:t>
            </a:r>
          </a:p>
          <a:p>
            <a:r>
              <a:rPr lang="en-IN" b="1" dirty="0">
                <a:latin typeface="Calibri" panose="020F0502020204030204" pitchFamily="34" charset="0"/>
                <a:cs typeface="Calibri" panose="020F0502020204030204" pitchFamily="34" charset="0"/>
              </a:rPr>
              <a:t>Retrieval of data takes lot of time</a:t>
            </a:r>
          </a:p>
          <a:p>
            <a:r>
              <a:rPr lang="en-IN" b="1" dirty="0">
                <a:latin typeface="Calibri" panose="020F0502020204030204" pitchFamily="34" charset="0"/>
                <a:cs typeface="Calibri" panose="020F0502020204030204" pitchFamily="34" charset="0"/>
              </a:rPr>
              <a:t>Percentage of accuracy is less</a:t>
            </a:r>
          </a:p>
          <a:p>
            <a:r>
              <a:rPr lang="en-IN" b="1" dirty="0">
                <a:latin typeface="Calibri" panose="020F0502020204030204" pitchFamily="34" charset="0"/>
                <a:cs typeface="Calibri" panose="020F0502020204030204" pitchFamily="34" charset="0"/>
              </a:rPr>
              <a:t>Report takes time to produce</a:t>
            </a:r>
          </a:p>
          <a:p>
            <a:endParaRPr lang="en-IN" dirty="0"/>
          </a:p>
        </p:txBody>
      </p:sp>
    </p:spTree>
    <p:extLst>
      <p:ext uri="{BB962C8B-B14F-4D97-AF65-F5344CB8AC3E}">
        <p14:creationId xmlns:p14="http://schemas.microsoft.com/office/powerpoint/2010/main" val="34475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84CC-854A-45D2-8F8D-CDD07EB49D33}"/>
              </a:ext>
            </a:extLst>
          </p:cNvPr>
          <p:cNvSpPr>
            <a:spLocks noGrp="1"/>
          </p:cNvSpPr>
          <p:nvPr>
            <p:ph type="title"/>
          </p:nvPr>
        </p:nvSpPr>
        <p:spPr>
          <a:xfrm>
            <a:off x="3" y="1033677"/>
            <a:ext cx="10928141" cy="1232452"/>
          </a:xfrm>
        </p:spPr>
        <p:txBody>
          <a:bodyPr>
            <a:normAutofit/>
          </a:bodyPr>
          <a:lstStyle/>
          <a:p>
            <a:pPr algn="ctr"/>
            <a:r>
              <a:rPr lang="en-US" sz="3600" b="1" dirty="0">
                <a:solidFill>
                  <a:srgbClr val="002060"/>
                </a:solidFill>
                <a:latin typeface="Algerian" panose="04020705040A02060702" pitchFamily="82" charset="0"/>
              </a:rPr>
              <a:t>Proposed system</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AA940B6-F0C4-46A4-A276-695F3D2D5F9C}"/>
              </a:ext>
            </a:extLst>
          </p:cNvPr>
          <p:cNvSpPr>
            <a:spLocks noGrp="1"/>
          </p:cNvSpPr>
          <p:nvPr>
            <p:ph idx="1"/>
          </p:nvPr>
        </p:nvSpPr>
        <p:spPr>
          <a:xfrm>
            <a:off x="1149528" y="2560123"/>
            <a:ext cx="10679527" cy="5565913"/>
          </a:xfrm>
        </p:spPr>
        <p:txBody>
          <a:bodyPr/>
          <a:lstStyle/>
          <a:p>
            <a:r>
              <a:rPr lang="en-US" b="1" dirty="0">
                <a:latin typeface="Calibri" panose="020F0502020204030204" pitchFamily="34" charset="0"/>
                <a:cs typeface="Calibri" panose="020F0502020204030204" pitchFamily="34" charset="0"/>
              </a:rPr>
              <a:t>Objectives of the proposed system</a:t>
            </a:r>
          </a:p>
          <a:p>
            <a:r>
              <a:rPr lang="en-US" b="1" dirty="0">
                <a:latin typeface="Calibri" panose="020F0502020204030204" pitchFamily="34" charset="0"/>
                <a:cs typeface="Calibri" panose="020F0502020204030204" pitchFamily="34" charset="0"/>
              </a:rPr>
              <a:t>To provide huge maintenance of records</a:t>
            </a:r>
          </a:p>
          <a:p>
            <a:r>
              <a:rPr lang="en-US" b="1" dirty="0">
                <a:latin typeface="Calibri" panose="020F0502020204030204" pitchFamily="34" charset="0"/>
                <a:cs typeface="Calibri" panose="020F0502020204030204" pitchFamily="34" charset="0"/>
              </a:rPr>
              <a:t>To generate the quick reports</a:t>
            </a:r>
          </a:p>
          <a:p>
            <a:r>
              <a:rPr lang="en-US" b="1" dirty="0">
                <a:latin typeface="Calibri" panose="020F0502020204030204" pitchFamily="34" charset="0"/>
                <a:cs typeface="Calibri" panose="020F0502020204030204" pitchFamily="34" charset="0"/>
              </a:rPr>
              <a:t>To make accurate and efficient calculations</a:t>
            </a:r>
          </a:p>
          <a:p>
            <a:r>
              <a:rPr lang="en-US" b="1" dirty="0">
                <a:latin typeface="Calibri" panose="020F0502020204030204" pitchFamily="34" charset="0"/>
                <a:cs typeface="Calibri" panose="020F0502020204030204" pitchFamily="34" charset="0"/>
              </a:rPr>
              <a:t>To provide proper information briefly</a:t>
            </a:r>
          </a:p>
          <a:p>
            <a:r>
              <a:rPr lang="en-US" b="1" dirty="0">
                <a:latin typeface="Calibri" panose="020F0502020204030204" pitchFamily="34" charset="0"/>
                <a:cs typeface="Calibri" panose="020F0502020204030204" pitchFamily="34" charset="0"/>
              </a:rPr>
              <a:t>To provide data security</a:t>
            </a:r>
          </a:p>
          <a:p>
            <a:r>
              <a:rPr lang="en-US" b="1" dirty="0">
                <a:latin typeface="Calibri" panose="020F0502020204030204" pitchFamily="34" charset="0"/>
                <a:cs typeface="Calibri" panose="020F0502020204030204" pitchFamily="34" charset="0"/>
              </a:rPr>
              <a:t>Flexibility of transaction can be completed on time</a:t>
            </a:r>
          </a:p>
          <a:p>
            <a:endParaRPr lang="en-US" b="1" dirty="0"/>
          </a:p>
          <a:p>
            <a:pPr marL="0" indent="0">
              <a:buNone/>
            </a:pPr>
            <a:endParaRPr lang="en-IN" dirty="0"/>
          </a:p>
        </p:txBody>
      </p:sp>
      <p:pic>
        <p:nvPicPr>
          <p:cNvPr id="5" name="Picture 4">
            <a:extLst>
              <a:ext uri="{FF2B5EF4-FFF2-40B4-BE49-F238E27FC236}">
                <a16:creationId xmlns:a16="http://schemas.microsoft.com/office/drawing/2014/main" id="{FDA92196-7A9F-4409-9AE2-0A2DC5A67144}"/>
              </a:ext>
            </a:extLst>
          </p:cNvPr>
          <p:cNvPicPr>
            <a:picLocks noChangeAspect="1"/>
          </p:cNvPicPr>
          <p:nvPr/>
        </p:nvPicPr>
        <p:blipFill>
          <a:blip r:embed="rId2"/>
          <a:stretch>
            <a:fillRect/>
          </a:stretch>
        </p:blipFill>
        <p:spPr>
          <a:xfrm>
            <a:off x="7572090" y="2776234"/>
            <a:ext cx="3979827" cy="2928729"/>
          </a:xfrm>
          <a:prstGeom prst="rect">
            <a:avLst/>
          </a:prstGeom>
        </p:spPr>
      </p:pic>
    </p:spTree>
    <p:extLst>
      <p:ext uri="{BB962C8B-B14F-4D97-AF65-F5344CB8AC3E}">
        <p14:creationId xmlns:p14="http://schemas.microsoft.com/office/powerpoint/2010/main" val="34216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EEE25-B2E4-4E8C-A2BC-8BBE954D8499}"/>
              </a:ext>
            </a:extLst>
          </p:cNvPr>
          <p:cNvSpPr>
            <a:spLocks noGrp="1"/>
          </p:cNvSpPr>
          <p:nvPr>
            <p:ph type="title"/>
          </p:nvPr>
        </p:nvSpPr>
        <p:spPr>
          <a:xfrm>
            <a:off x="209877" y="919209"/>
            <a:ext cx="10865059" cy="1345689"/>
          </a:xfrm>
        </p:spPr>
        <p:txBody>
          <a:bodyPr/>
          <a:lstStyle/>
          <a:p>
            <a:pPr algn="ctr"/>
            <a:r>
              <a:rPr lang="en-US" b="1" dirty="0">
                <a:solidFill>
                  <a:schemeClr val="bg2">
                    <a:lumMod val="75000"/>
                  </a:schemeClr>
                </a:solidFill>
                <a:latin typeface="Algerian" panose="04020705040A02060702" pitchFamily="82" charset="0"/>
              </a:rPr>
              <a:t>   </a:t>
            </a:r>
            <a:r>
              <a:rPr lang="en-US" sz="3600" b="1" dirty="0">
                <a:solidFill>
                  <a:srgbClr val="002060"/>
                </a:solidFill>
                <a:latin typeface="Algerian" panose="04020705040A02060702" pitchFamily="82" charset="0"/>
              </a:rPr>
              <a:t>Advantages of Proposed system</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C0E2085-B275-463B-A9C1-F00BECCD8EDF}"/>
              </a:ext>
            </a:extLst>
          </p:cNvPr>
          <p:cNvSpPr>
            <a:spLocks noGrp="1"/>
          </p:cNvSpPr>
          <p:nvPr>
            <p:ph idx="1"/>
          </p:nvPr>
        </p:nvSpPr>
        <p:spPr>
          <a:xfrm>
            <a:off x="1426844" y="2723225"/>
            <a:ext cx="10865059" cy="3985660"/>
          </a:xfrm>
        </p:spPr>
        <p:txBody>
          <a:bodyPr/>
          <a:lstStyle/>
          <a:p>
            <a:r>
              <a:rPr lang="en-US" b="1" dirty="0">
                <a:latin typeface="Calibri" panose="020F0502020204030204" pitchFamily="34" charset="0"/>
                <a:cs typeface="Calibri" panose="020F0502020204030204" pitchFamily="34" charset="0"/>
              </a:rPr>
              <a:t>Reduced data redundancy</a:t>
            </a:r>
          </a:p>
          <a:p>
            <a:r>
              <a:rPr lang="en-US" b="1" dirty="0">
                <a:latin typeface="Calibri" panose="020F0502020204030204" pitchFamily="34" charset="0"/>
                <a:cs typeface="Calibri" panose="020F0502020204030204" pitchFamily="34" charset="0"/>
              </a:rPr>
              <a:t>Reduced updating errors and increased consistency</a:t>
            </a:r>
          </a:p>
          <a:p>
            <a:r>
              <a:rPr lang="en-US" b="1" dirty="0">
                <a:latin typeface="Calibri" panose="020F0502020204030204" pitchFamily="34" charset="0"/>
                <a:cs typeface="Calibri" panose="020F0502020204030204" pitchFamily="34" charset="0"/>
              </a:rPr>
              <a:t>Improved data access to users through use of host and query languages</a:t>
            </a:r>
          </a:p>
          <a:p>
            <a:r>
              <a:rPr lang="en-US" b="1" dirty="0">
                <a:latin typeface="Calibri" panose="020F0502020204030204" pitchFamily="34" charset="0"/>
                <a:cs typeface="Calibri" panose="020F0502020204030204" pitchFamily="34" charset="0"/>
              </a:rPr>
              <a:t>Improved data security</a:t>
            </a:r>
          </a:p>
          <a:p>
            <a:r>
              <a:rPr lang="en-US" b="1" dirty="0">
                <a:latin typeface="Calibri" panose="020F0502020204030204" pitchFamily="34" charset="0"/>
                <a:cs typeface="Calibri" panose="020F0502020204030204" pitchFamily="34" charset="0"/>
              </a:rPr>
              <a:t>Reduced data entry, Storage and retrieval costs</a:t>
            </a:r>
          </a:p>
          <a:p>
            <a:r>
              <a:rPr lang="en-US" b="1" dirty="0">
                <a:latin typeface="Calibri" panose="020F0502020204030204" pitchFamily="34" charset="0"/>
                <a:cs typeface="Calibri" panose="020F0502020204030204" pitchFamily="34" charset="0"/>
              </a:rPr>
              <a:t>Unique registration number</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415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B8D2AF-49B5-471E-BA8D-674821DD1F39}"/>
              </a:ext>
            </a:extLst>
          </p:cNvPr>
          <p:cNvSpPr>
            <a:spLocks noGrp="1"/>
          </p:cNvSpPr>
          <p:nvPr>
            <p:ph idx="1"/>
          </p:nvPr>
        </p:nvSpPr>
        <p:spPr>
          <a:xfrm>
            <a:off x="1212574" y="665923"/>
            <a:ext cx="10402957" cy="5526157"/>
          </a:xfrm>
        </p:spPr>
        <p:txBody>
          <a:bodyPr/>
          <a:lstStyle/>
          <a:p>
            <a:pPr marL="0" indent="0">
              <a:buNone/>
            </a:pPr>
            <a:r>
              <a:rPr lang="en-US" b="1" dirty="0">
                <a:latin typeface="Algerian" panose="04020705040A02060702" pitchFamily="82" charset="0"/>
                <a:cs typeface="Calibri" panose="020F0502020204030204" pitchFamily="34" charset="0"/>
              </a:rPr>
              <a:t>  </a:t>
            </a:r>
            <a:r>
              <a:rPr lang="en-US" b="1" u="sng" dirty="0">
                <a:solidFill>
                  <a:srgbClr val="002060"/>
                </a:solidFill>
                <a:latin typeface="Algerian" panose="04020705040A02060702" pitchFamily="82" charset="0"/>
                <a:cs typeface="Calibri" panose="020F0502020204030204" pitchFamily="34" charset="0"/>
              </a:rPr>
              <a:t>HARDWARE REQUIREMENTS </a:t>
            </a:r>
          </a:p>
          <a:p>
            <a:pPr marL="0" indent="0">
              <a:buNone/>
            </a:pPr>
            <a:endParaRPr lang="en-US" dirty="0">
              <a:solidFill>
                <a:schemeClr val="tx2">
                  <a:lumMod val="75000"/>
                  <a:lumOff val="25000"/>
                </a:schemeClr>
              </a:solidFill>
              <a:latin typeface="Algerian" panose="04020705040A02060702" pitchFamily="82" charset="0"/>
            </a:endParaRPr>
          </a:p>
          <a:p>
            <a:pPr marL="0" indent="0">
              <a:buNone/>
            </a:pPr>
            <a:endParaRPr lang="en-US" dirty="0">
              <a:solidFill>
                <a:schemeClr val="tx2">
                  <a:lumMod val="75000"/>
                  <a:lumOff val="25000"/>
                </a:schemeClr>
              </a:solidFill>
              <a:latin typeface="Algerian" panose="04020705040A02060702" pitchFamily="82" charset="0"/>
            </a:endParaRPr>
          </a:p>
          <a:p>
            <a:pPr marL="0" indent="0">
              <a:buNone/>
            </a:pPr>
            <a:endParaRPr lang="en-US" dirty="0">
              <a:solidFill>
                <a:schemeClr val="tx2">
                  <a:lumMod val="75000"/>
                  <a:lumOff val="25000"/>
                </a:schemeClr>
              </a:solidFill>
            </a:endParaRPr>
          </a:p>
          <a:p>
            <a:pPr marL="0" indent="0">
              <a:buNone/>
            </a:pPr>
            <a:endParaRPr lang="en-US" dirty="0">
              <a:solidFill>
                <a:schemeClr val="tx2">
                  <a:lumMod val="75000"/>
                  <a:lumOff val="25000"/>
                </a:schemeClr>
              </a:solidFill>
            </a:endParaRPr>
          </a:p>
          <a:p>
            <a:pPr marL="0" indent="0">
              <a:buNone/>
            </a:pPr>
            <a:r>
              <a:rPr lang="en-US" b="1" dirty="0">
                <a:solidFill>
                  <a:srgbClr val="002060"/>
                </a:solidFill>
                <a:latin typeface="Algerian" panose="04020705040A02060702" pitchFamily="82" charset="0"/>
              </a:rPr>
              <a:t> </a:t>
            </a:r>
            <a:r>
              <a:rPr lang="en-US" b="1" u="sng" dirty="0">
                <a:solidFill>
                  <a:srgbClr val="002060"/>
                </a:solidFill>
                <a:latin typeface="Algerian" panose="04020705040A02060702" pitchFamily="82" charset="0"/>
                <a:cs typeface="Calibri" panose="020F0502020204030204" pitchFamily="34" charset="0"/>
              </a:rPr>
              <a:t>SOFTWARE REQUIREMENTS</a:t>
            </a:r>
          </a:p>
          <a:p>
            <a:pPr marL="0" indent="0">
              <a:buNone/>
            </a:pPr>
            <a:endParaRPr lang="en-US" b="1" dirty="0">
              <a:solidFill>
                <a:schemeClr val="bg2">
                  <a:lumMod val="75000"/>
                </a:schemeClr>
              </a:solidFill>
            </a:endParaRPr>
          </a:p>
          <a:p>
            <a:pPr marL="0" indent="0">
              <a:buNone/>
            </a:pPr>
            <a:endParaRPr lang="en-US" b="1" dirty="0">
              <a:solidFill>
                <a:schemeClr val="bg2">
                  <a:lumMod val="75000"/>
                </a:schemeClr>
              </a:solidFill>
            </a:endParaRPr>
          </a:p>
          <a:p>
            <a:pPr marL="0" indent="0">
              <a:buNone/>
            </a:pPr>
            <a:endParaRPr lang="en-US" dirty="0"/>
          </a:p>
        </p:txBody>
      </p:sp>
      <p:graphicFrame>
        <p:nvGraphicFramePr>
          <p:cNvPr id="6" name="Table 6">
            <a:extLst>
              <a:ext uri="{FF2B5EF4-FFF2-40B4-BE49-F238E27FC236}">
                <a16:creationId xmlns:a16="http://schemas.microsoft.com/office/drawing/2014/main" id="{67C2EC86-AD2B-4B14-BB52-ADB3466048CE}"/>
              </a:ext>
            </a:extLst>
          </p:cNvPr>
          <p:cNvGraphicFramePr>
            <a:graphicFrameLocks noGrp="1"/>
          </p:cNvGraphicFramePr>
          <p:nvPr>
            <p:extLst>
              <p:ext uri="{D42A27DB-BD31-4B8C-83A1-F6EECF244321}">
                <p14:modId xmlns:p14="http://schemas.microsoft.com/office/powerpoint/2010/main" val="2715644328"/>
              </p:ext>
            </p:extLst>
          </p:nvPr>
        </p:nvGraphicFramePr>
        <p:xfrm>
          <a:off x="1311967" y="1209999"/>
          <a:ext cx="9568072" cy="1559709"/>
        </p:xfrm>
        <a:graphic>
          <a:graphicData uri="http://schemas.openxmlformats.org/drawingml/2006/table">
            <a:tbl>
              <a:tblPr firstRow="1" bandRow="1">
                <a:tableStyleId>{5C22544A-7EE6-4342-B048-85BDC9FD1C3A}</a:tableStyleId>
              </a:tblPr>
              <a:tblGrid>
                <a:gridCol w="4784036">
                  <a:extLst>
                    <a:ext uri="{9D8B030D-6E8A-4147-A177-3AD203B41FA5}">
                      <a16:colId xmlns:a16="http://schemas.microsoft.com/office/drawing/2014/main" val="3932821200"/>
                    </a:ext>
                  </a:extLst>
                </a:gridCol>
                <a:gridCol w="4784036">
                  <a:extLst>
                    <a:ext uri="{9D8B030D-6E8A-4147-A177-3AD203B41FA5}">
                      <a16:colId xmlns:a16="http://schemas.microsoft.com/office/drawing/2014/main" val="3744498089"/>
                    </a:ext>
                  </a:extLst>
                </a:gridCol>
              </a:tblGrid>
              <a:tr h="519903">
                <a:tc>
                  <a:txBody>
                    <a:bodyPr/>
                    <a:lstStyle/>
                    <a:p>
                      <a:r>
                        <a:rPr lang="en-US" sz="2400" dirty="0"/>
                        <a:t>Processor</a:t>
                      </a:r>
                      <a:endParaRPr lang="en-IN" sz="2400" dirty="0"/>
                    </a:p>
                  </a:txBody>
                  <a:tcPr/>
                </a:tc>
                <a:tc>
                  <a:txBody>
                    <a:bodyPr/>
                    <a:lstStyle/>
                    <a:p>
                      <a:r>
                        <a:rPr lang="en-US" sz="2400" dirty="0"/>
                        <a:t>INTEL Pentium 4 or Higher</a:t>
                      </a:r>
                      <a:endParaRPr lang="en-IN" sz="2400" dirty="0"/>
                    </a:p>
                  </a:txBody>
                  <a:tcPr/>
                </a:tc>
                <a:extLst>
                  <a:ext uri="{0D108BD9-81ED-4DB2-BD59-A6C34878D82A}">
                    <a16:rowId xmlns:a16="http://schemas.microsoft.com/office/drawing/2014/main" val="210588610"/>
                  </a:ext>
                </a:extLst>
              </a:tr>
              <a:tr h="519903">
                <a:tc>
                  <a:txBody>
                    <a:bodyPr/>
                    <a:lstStyle/>
                    <a:p>
                      <a:r>
                        <a:rPr lang="en-US" sz="1900" b="1" dirty="0">
                          <a:latin typeface="Calibri" panose="020F0502020204030204" pitchFamily="34" charset="0"/>
                          <a:cs typeface="Calibri" panose="020F0502020204030204" pitchFamily="34" charset="0"/>
                        </a:rPr>
                        <a:t>RAM</a:t>
                      </a:r>
                      <a:endParaRPr lang="en-IN" sz="1900" b="1" dirty="0">
                        <a:latin typeface="Calibri" panose="020F0502020204030204" pitchFamily="34" charset="0"/>
                        <a:cs typeface="Calibri" panose="020F0502020204030204" pitchFamily="34" charset="0"/>
                      </a:endParaRPr>
                    </a:p>
                  </a:txBody>
                  <a:tcPr/>
                </a:tc>
                <a:tc>
                  <a:txBody>
                    <a:bodyPr/>
                    <a:lstStyle/>
                    <a:p>
                      <a:r>
                        <a:rPr lang="en-US" sz="1900" b="1" dirty="0">
                          <a:latin typeface="Calibri" panose="020F0502020204030204" pitchFamily="34" charset="0"/>
                          <a:cs typeface="Calibri" panose="020F0502020204030204" pitchFamily="34" charset="0"/>
                        </a:rPr>
                        <a:t>512 MB</a:t>
                      </a:r>
                      <a:endParaRPr lang="en-IN" sz="19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37388137"/>
                  </a:ext>
                </a:extLst>
              </a:tr>
              <a:tr h="519903">
                <a:tc>
                  <a:txBody>
                    <a:bodyPr/>
                    <a:lstStyle/>
                    <a:p>
                      <a:r>
                        <a:rPr lang="en-US" sz="1900" b="1" dirty="0">
                          <a:latin typeface="Calibri" panose="020F0502020204030204" pitchFamily="34" charset="0"/>
                          <a:cs typeface="Calibri" panose="020F0502020204030204" pitchFamily="34" charset="0"/>
                        </a:rPr>
                        <a:t>Hard Disc</a:t>
                      </a:r>
                      <a:endParaRPr lang="en-IN" sz="1900" b="1" dirty="0">
                        <a:latin typeface="Calibri" panose="020F0502020204030204" pitchFamily="34" charset="0"/>
                        <a:cs typeface="Calibri" panose="020F0502020204030204" pitchFamily="34" charset="0"/>
                      </a:endParaRPr>
                    </a:p>
                  </a:txBody>
                  <a:tcPr/>
                </a:tc>
                <a:tc>
                  <a:txBody>
                    <a:bodyPr/>
                    <a:lstStyle/>
                    <a:p>
                      <a:r>
                        <a:rPr lang="en-US" sz="1900" b="1" dirty="0">
                          <a:latin typeface="Calibri" panose="020F0502020204030204" pitchFamily="34" charset="0"/>
                          <a:cs typeface="Calibri" panose="020F0502020204030204" pitchFamily="34" charset="0"/>
                        </a:rPr>
                        <a:t>20 GB</a:t>
                      </a:r>
                      <a:endParaRPr lang="en-IN" sz="19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4641950"/>
                  </a:ext>
                </a:extLst>
              </a:tr>
            </a:tbl>
          </a:graphicData>
        </a:graphic>
      </p:graphicFrame>
      <p:graphicFrame>
        <p:nvGraphicFramePr>
          <p:cNvPr id="7" name="Table 7">
            <a:extLst>
              <a:ext uri="{FF2B5EF4-FFF2-40B4-BE49-F238E27FC236}">
                <a16:creationId xmlns:a16="http://schemas.microsoft.com/office/drawing/2014/main" id="{32D60470-71AF-4FA3-9810-4ABBA3DDF94B}"/>
              </a:ext>
            </a:extLst>
          </p:cNvPr>
          <p:cNvGraphicFramePr>
            <a:graphicFrameLocks noGrp="1"/>
          </p:cNvGraphicFramePr>
          <p:nvPr>
            <p:extLst>
              <p:ext uri="{D42A27DB-BD31-4B8C-83A1-F6EECF244321}">
                <p14:modId xmlns:p14="http://schemas.microsoft.com/office/powerpoint/2010/main" val="1109132287"/>
              </p:ext>
            </p:extLst>
          </p:nvPr>
        </p:nvGraphicFramePr>
        <p:xfrm>
          <a:off x="1404729" y="3955781"/>
          <a:ext cx="9475306" cy="1994452"/>
        </p:xfrm>
        <a:graphic>
          <a:graphicData uri="http://schemas.openxmlformats.org/drawingml/2006/table">
            <a:tbl>
              <a:tblPr firstRow="1" bandRow="1">
                <a:tableStyleId>{5C22544A-7EE6-4342-B048-85BDC9FD1C3A}</a:tableStyleId>
              </a:tblPr>
              <a:tblGrid>
                <a:gridCol w="4737653">
                  <a:extLst>
                    <a:ext uri="{9D8B030D-6E8A-4147-A177-3AD203B41FA5}">
                      <a16:colId xmlns:a16="http://schemas.microsoft.com/office/drawing/2014/main" val="2073015421"/>
                    </a:ext>
                  </a:extLst>
                </a:gridCol>
                <a:gridCol w="4737653">
                  <a:extLst>
                    <a:ext uri="{9D8B030D-6E8A-4147-A177-3AD203B41FA5}">
                      <a16:colId xmlns:a16="http://schemas.microsoft.com/office/drawing/2014/main" val="1241215520"/>
                    </a:ext>
                  </a:extLst>
                </a:gridCol>
              </a:tblGrid>
              <a:tr h="498613">
                <a:tc>
                  <a:txBody>
                    <a:bodyPr/>
                    <a:lstStyle/>
                    <a:p>
                      <a:r>
                        <a:rPr lang="en-US" sz="2400" dirty="0"/>
                        <a:t>Operating System</a:t>
                      </a:r>
                      <a:endParaRPr lang="en-IN" sz="2400" dirty="0"/>
                    </a:p>
                  </a:txBody>
                  <a:tcPr/>
                </a:tc>
                <a:tc>
                  <a:txBody>
                    <a:bodyPr/>
                    <a:lstStyle/>
                    <a:p>
                      <a:r>
                        <a:rPr lang="en-US" sz="2400" dirty="0"/>
                        <a:t>Windows XP or Higher</a:t>
                      </a:r>
                      <a:endParaRPr lang="en-IN" sz="2400" dirty="0"/>
                    </a:p>
                  </a:txBody>
                  <a:tcPr/>
                </a:tc>
                <a:extLst>
                  <a:ext uri="{0D108BD9-81ED-4DB2-BD59-A6C34878D82A}">
                    <a16:rowId xmlns:a16="http://schemas.microsoft.com/office/drawing/2014/main" val="1713063542"/>
                  </a:ext>
                </a:extLst>
              </a:tr>
              <a:tr h="498613">
                <a:tc>
                  <a:txBody>
                    <a:bodyPr/>
                    <a:lstStyle/>
                    <a:p>
                      <a:r>
                        <a:rPr lang="en-US" sz="1900" b="1" dirty="0">
                          <a:latin typeface="Calibri" panose="020F0502020204030204" pitchFamily="34" charset="0"/>
                          <a:cs typeface="Calibri" panose="020F0502020204030204" pitchFamily="34" charset="0"/>
                        </a:rPr>
                        <a:t>Front End</a:t>
                      </a:r>
                      <a:endParaRPr lang="en-IN" sz="1900" b="1" dirty="0">
                        <a:latin typeface="Calibri" panose="020F0502020204030204" pitchFamily="34" charset="0"/>
                        <a:cs typeface="Calibri" panose="020F0502020204030204" pitchFamily="34" charset="0"/>
                      </a:endParaRPr>
                    </a:p>
                  </a:txBody>
                  <a:tcPr/>
                </a:tc>
                <a:tc>
                  <a:txBody>
                    <a:bodyPr/>
                    <a:lstStyle/>
                    <a:p>
                      <a:r>
                        <a:rPr lang="en-US" sz="1900" b="1" dirty="0">
                          <a:latin typeface="Calibri" panose="020F0502020204030204" pitchFamily="34" charset="0"/>
                          <a:cs typeface="Calibri" panose="020F0502020204030204" pitchFamily="34" charset="0"/>
                        </a:rPr>
                        <a:t>PHP</a:t>
                      </a:r>
                      <a:endParaRPr lang="en-IN" sz="19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62458626"/>
                  </a:ext>
                </a:extLst>
              </a:tr>
              <a:tr h="498613">
                <a:tc>
                  <a:txBody>
                    <a:bodyPr/>
                    <a:lstStyle/>
                    <a:p>
                      <a:r>
                        <a:rPr lang="en-US" sz="1900" b="1" dirty="0">
                          <a:latin typeface="Calibri" panose="020F0502020204030204" pitchFamily="34" charset="0"/>
                          <a:cs typeface="Calibri" panose="020F0502020204030204" pitchFamily="34" charset="0"/>
                        </a:rPr>
                        <a:t>Back End</a:t>
                      </a:r>
                      <a:endParaRPr lang="en-IN" sz="1900" b="1" dirty="0">
                        <a:latin typeface="Calibri" panose="020F0502020204030204" pitchFamily="34" charset="0"/>
                        <a:cs typeface="Calibri" panose="020F0502020204030204" pitchFamily="34" charset="0"/>
                      </a:endParaRPr>
                    </a:p>
                  </a:txBody>
                  <a:tcPr/>
                </a:tc>
                <a:tc>
                  <a:txBody>
                    <a:bodyPr/>
                    <a:lstStyle/>
                    <a:p>
                      <a:r>
                        <a:rPr lang="en-US" sz="1900" b="1" dirty="0">
                          <a:latin typeface="Calibri" panose="020F0502020204030204" pitchFamily="34" charset="0"/>
                          <a:cs typeface="Calibri" panose="020F0502020204030204" pitchFamily="34" charset="0"/>
                        </a:rPr>
                        <a:t>MYSQL</a:t>
                      </a:r>
                      <a:endParaRPr lang="en-IN" sz="19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8178846"/>
                  </a:ext>
                </a:extLst>
              </a:tr>
              <a:tr h="498613">
                <a:tc>
                  <a:txBody>
                    <a:bodyPr/>
                    <a:lstStyle/>
                    <a:p>
                      <a:r>
                        <a:rPr lang="en-US" sz="1900" b="1" dirty="0">
                          <a:latin typeface="Calibri" panose="020F0502020204030204" pitchFamily="34" charset="0"/>
                          <a:cs typeface="Calibri" panose="020F0502020204030204" pitchFamily="34" charset="0"/>
                        </a:rPr>
                        <a:t>Server</a:t>
                      </a:r>
                      <a:endParaRPr lang="en-IN" sz="1900" b="1" dirty="0">
                        <a:latin typeface="Calibri" panose="020F0502020204030204" pitchFamily="34" charset="0"/>
                        <a:cs typeface="Calibri" panose="020F0502020204030204" pitchFamily="34" charset="0"/>
                      </a:endParaRPr>
                    </a:p>
                  </a:txBody>
                  <a:tcPr/>
                </a:tc>
                <a:tc>
                  <a:txBody>
                    <a:bodyPr/>
                    <a:lstStyle/>
                    <a:p>
                      <a:r>
                        <a:rPr lang="en-US" sz="1900" b="1" dirty="0">
                          <a:latin typeface="Calibri" panose="020F0502020204030204" pitchFamily="34" charset="0"/>
                          <a:cs typeface="Calibri" panose="020F0502020204030204" pitchFamily="34" charset="0"/>
                        </a:rPr>
                        <a:t>XAMP</a:t>
                      </a:r>
                      <a:endParaRPr lang="en-IN" sz="19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791772"/>
                  </a:ext>
                </a:extLst>
              </a:tr>
            </a:tbl>
          </a:graphicData>
        </a:graphic>
      </p:graphicFrame>
    </p:spTree>
    <p:extLst>
      <p:ext uri="{BB962C8B-B14F-4D97-AF65-F5344CB8AC3E}">
        <p14:creationId xmlns:p14="http://schemas.microsoft.com/office/powerpoint/2010/main" val="328097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C819-A7A0-43D6-9AC1-907A7D9AFDAB}"/>
              </a:ext>
            </a:extLst>
          </p:cNvPr>
          <p:cNvSpPr>
            <a:spLocks noGrp="1"/>
          </p:cNvSpPr>
          <p:nvPr>
            <p:ph type="title"/>
          </p:nvPr>
        </p:nvSpPr>
        <p:spPr/>
        <p:txBody>
          <a:bodyPr>
            <a:normAutofit/>
          </a:bodyPr>
          <a:lstStyle/>
          <a:p>
            <a:r>
              <a:rPr lang="en-US" sz="3600" b="1" dirty="0">
                <a:solidFill>
                  <a:srgbClr val="002060"/>
                </a:solidFill>
                <a:latin typeface="Algerian" panose="04020705040A02060702" pitchFamily="82" charset="0"/>
              </a:rPr>
              <a:t>Modules</a:t>
            </a:r>
            <a:endParaRPr lang="en-IN" sz="3600" b="1"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974A8D2-0266-413A-8EE4-FE86245284D1}"/>
              </a:ext>
            </a:extLst>
          </p:cNvPr>
          <p:cNvSpPr>
            <a:spLocks noGrp="1"/>
          </p:cNvSpPr>
          <p:nvPr>
            <p:ph idx="1"/>
          </p:nvPr>
        </p:nvSpPr>
        <p:spPr>
          <a:xfrm>
            <a:off x="1560444" y="2384653"/>
            <a:ext cx="9505121" cy="3631833"/>
          </a:xfrm>
        </p:spPr>
        <p:txBody>
          <a:bodyPr/>
          <a:lstStyle/>
          <a:p>
            <a:endParaRPr lang="en-US" dirty="0"/>
          </a:p>
          <a:p>
            <a:r>
              <a:rPr lang="en-US" sz="2800" dirty="0">
                <a:latin typeface="Calibri" panose="020F0502020204030204" pitchFamily="34" charset="0"/>
                <a:cs typeface="Calibri" panose="020F0502020204030204" pitchFamily="34" charset="0"/>
              </a:rPr>
              <a:t>Admin</a:t>
            </a:r>
          </a:p>
          <a:p>
            <a:r>
              <a:rPr lang="en-US" sz="2800" dirty="0">
                <a:latin typeface="Calibri" panose="020F0502020204030204" pitchFamily="34" charset="0"/>
                <a:cs typeface="Calibri" panose="020F0502020204030204" pitchFamily="34" charset="0"/>
              </a:rPr>
              <a:t>Doctor</a:t>
            </a:r>
          </a:p>
          <a:p>
            <a:r>
              <a:rPr lang="en-US" sz="2800" dirty="0">
                <a:latin typeface="Calibri" panose="020F0502020204030204" pitchFamily="34" charset="0"/>
                <a:cs typeface="Calibri" panose="020F0502020204030204" pitchFamily="34" charset="0"/>
              </a:rPr>
              <a:t>Patient</a:t>
            </a:r>
          </a:p>
        </p:txBody>
      </p:sp>
    </p:spTree>
    <p:extLst>
      <p:ext uri="{BB962C8B-B14F-4D97-AF65-F5344CB8AC3E}">
        <p14:creationId xmlns:p14="http://schemas.microsoft.com/office/powerpoint/2010/main" val="342087041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2.jpeg"/></Relationships>
</file>

<file path=ppt/theme/theme1.xml><?xml version="1.0" encoding="utf-8"?>
<a:theme xmlns:a="http://schemas.openxmlformats.org/drawingml/2006/main" name="Gallery">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Organic">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3.xml><?xml version="1.0" encoding="utf-8"?>
<a:theme xmlns:a="http://schemas.openxmlformats.org/drawingml/2006/main" name="Organic">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Organic</Template>
  <TotalTime>706</TotalTime>
  <Words>355</Words>
  <Application>Microsoft Office PowerPoint</Application>
  <PresentationFormat>Widescreen</PresentationFormat>
  <Paragraphs>95</Paragraphs>
  <Slides>25</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25</vt:i4>
      </vt:variant>
    </vt:vector>
  </HeadingPairs>
  <TitlesOfParts>
    <vt:vector size="40" baseType="lpstr">
      <vt:lpstr>Aharoni</vt:lpstr>
      <vt:lpstr>Algerian</vt:lpstr>
      <vt:lpstr>Arial</vt:lpstr>
      <vt:lpstr>Arial Rounded MT Bold</vt:lpstr>
      <vt:lpstr>Bauhaus 93</vt:lpstr>
      <vt:lpstr>Calibri</vt:lpstr>
      <vt:lpstr>Calibri Light</vt:lpstr>
      <vt:lpstr>Garamond</vt:lpstr>
      <vt:lpstr>Gill Sans MT</vt:lpstr>
      <vt:lpstr>Gallery</vt:lpstr>
      <vt:lpstr>1_Organic</vt:lpstr>
      <vt:lpstr>Organic</vt:lpstr>
      <vt:lpstr>1_Office Theme</vt:lpstr>
      <vt:lpstr>2_Office Theme</vt:lpstr>
      <vt:lpstr>Parcel</vt:lpstr>
      <vt:lpstr>PowerPoint Presentation</vt:lpstr>
      <vt:lpstr>PowerPoint Presentation</vt:lpstr>
      <vt:lpstr>Content</vt:lpstr>
      <vt:lpstr>Introduction</vt:lpstr>
      <vt:lpstr>Existing System</vt:lpstr>
      <vt:lpstr>Proposed system</vt:lpstr>
      <vt:lpstr>   Advantages of Proposed system</vt:lpstr>
      <vt:lpstr>PowerPoint Presentation</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KLE’S SSMS BCA COLL     EGE, ATHANi</dc:title>
  <dc:creator>Param</dc:creator>
  <cp:lastModifiedBy>Naik, Paramanand</cp:lastModifiedBy>
  <cp:revision>56</cp:revision>
  <dcterms:created xsi:type="dcterms:W3CDTF">2021-05-19T13:02:11Z</dcterms:created>
  <dcterms:modified xsi:type="dcterms:W3CDTF">2023-08-25T08:50:02Z</dcterms:modified>
</cp:coreProperties>
</file>